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4" r:id="rId4"/>
    <p:sldId id="262" r:id="rId5"/>
    <p:sldId id="261" r:id="rId6"/>
    <p:sldId id="265" r:id="rId7"/>
    <p:sldId id="266" r:id="rId8"/>
    <p:sldId id="275" r:id="rId9"/>
    <p:sldId id="269" r:id="rId10"/>
    <p:sldId id="276" r:id="rId11"/>
    <p:sldId id="263" r:id="rId12"/>
    <p:sldId id="264" r:id="rId13"/>
    <p:sldId id="259" r:id="rId14"/>
    <p:sldId id="271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C106-007D-F048-AD46-4C0D1645A372}" type="datetimeFigureOut">
              <a:rPr lang="en-US" smtClean="0"/>
              <a:t>9/8/13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ED0A-1040-8D49-86B8-F1ED7114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RCMES diagram with some enhancements from </a:t>
            </a:r>
            <a:r>
              <a:rPr lang="en-US" dirty="0" err="1" smtClean="0"/>
              <a:t>Jinwon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RCMES diagram with some enhancements from </a:t>
            </a:r>
            <a:r>
              <a:rPr lang="en-US" dirty="0" err="1" smtClean="0"/>
              <a:t>Jinwon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RCMES diagram with some enhancements from </a:t>
            </a:r>
            <a:r>
              <a:rPr lang="en-US" dirty="0" err="1" smtClean="0"/>
              <a:t>Jinwon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4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584A-406B-774B-9A2D-0CE58738DB18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incubator.apache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incubator.apache.org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rcmes.jpl.nasa.gov%5Ctraining%5Cdownload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uane.e.waliser@jpl.nasa.gov" TargetMode="External"/><Relationship Id="rId4" Type="http://schemas.openxmlformats.org/officeDocument/2006/relationships/hyperlink" Target="mailto:Chris.a.mattmann@jpl.nasa.gov" TargetMode="External"/><Relationship Id="rId5" Type="http://schemas.openxmlformats.org/officeDocument/2006/relationships/hyperlink" Target="http://climate.incubator.apache.org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ul.c.loikith@jpl.nas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6013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Scientific Applications of the Regional Climate Model Evaluation System (RCMES)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1036"/>
            <a:ext cx="91440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Paul C. Loikith, Duane E. </a:t>
            </a:r>
            <a:r>
              <a:rPr lang="en-US" sz="1800" dirty="0" err="1" smtClean="0">
                <a:solidFill>
                  <a:schemeClr val="tx1"/>
                </a:solidFill>
              </a:rPr>
              <a:t>Waliser</a:t>
            </a:r>
            <a:r>
              <a:rPr lang="en-US" sz="1800" dirty="0" smtClean="0">
                <a:solidFill>
                  <a:schemeClr val="tx1"/>
                </a:solidFill>
              </a:rPr>
              <a:t>, Chris </a:t>
            </a:r>
            <a:r>
              <a:rPr lang="en-US" sz="1800" dirty="0" err="1" smtClean="0">
                <a:solidFill>
                  <a:schemeClr val="tx1"/>
                </a:solidFill>
              </a:rPr>
              <a:t>Mattmann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Jinwon</a:t>
            </a:r>
            <a:r>
              <a:rPr lang="en-US" sz="1800" dirty="0" smtClean="0">
                <a:solidFill>
                  <a:schemeClr val="tx1"/>
                </a:solidFill>
              </a:rPr>
              <a:t> Kim, </a:t>
            </a:r>
            <a:r>
              <a:rPr lang="en-US" sz="1800" dirty="0" err="1" smtClean="0">
                <a:solidFill>
                  <a:schemeClr val="tx1"/>
                </a:solidFill>
              </a:rPr>
              <a:t>Huikyo</a:t>
            </a:r>
            <a:r>
              <a:rPr lang="en-US" sz="1800" dirty="0" smtClean="0">
                <a:solidFill>
                  <a:schemeClr val="tx1"/>
                </a:solidFill>
              </a:rPr>
              <a:t> Lee, Paul M. Ramirez, Andrew F. Hart, Cameron E. </a:t>
            </a:r>
            <a:r>
              <a:rPr lang="en-US" sz="1800" dirty="0" err="1" smtClean="0">
                <a:solidFill>
                  <a:schemeClr val="tx1"/>
                </a:solidFill>
              </a:rPr>
              <a:t>Goodale</a:t>
            </a:r>
            <a:r>
              <a:rPr lang="en-US" sz="1800" dirty="0" smtClean="0">
                <a:solidFill>
                  <a:schemeClr val="tx1"/>
                </a:solidFill>
              </a:rPr>
              <a:t>, Michael J. Joyce, </a:t>
            </a:r>
            <a:r>
              <a:rPr lang="en-US" sz="1800" dirty="0" err="1" smtClean="0">
                <a:solidFill>
                  <a:schemeClr val="tx1"/>
                </a:solidFill>
              </a:rPr>
              <a:t>Shakeh</a:t>
            </a:r>
            <a:r>
              <a:rPr lang="en-US" sz="1800" dirty="0" smtClean="0">
                <a:solidFill>
                  <a:schemeClr val="tx1"/>
                </a:solidFill>
              </a:rPr>
              <a:t> E. </a:t>
            </a:r>
            <a:r>
              <a:rPr lang="en-US" sz="1800" dirty="0" err="1" smtClean="0">
                <a:solidFill>
                  <a:schemeClr val="tx1"/>
                </a:solidFill>
              </a:rPr>
              <a:t>Khudikyan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Maziyar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Boustani</a:t>
            </a:r>
            <a:r>
              <a:rPr lang="en-US" sz="1800" dirty="0" smtClean="0">
                <a:solidFill>
                  <a:schemeClr val="tx1"/>
                </a:solidFill>
              </a:rPr>
              <a:t>, Kim Whitehall, Alex Goodman, </a:t>
            </a:r>
            <a:r>
              <a:rPr lang="en-US" sz="1800" dirty="0" err="1" smtClean="0">
                <a:solidFill>
                  <a:schemeClr val="tx1"/>
                </a:solidFill>
              </a:rPr>
              <a:t>Jesslyn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Whittell</a:t>
            </a:r>
            <a:r>
              <a:rPr lang="en-US" sz="1800" dirty="0" smtClean="0">
                <a:solidFill>
                  <a:schemeClr val="tx1"/>
                </a:solidFill>
              </a:rPr>
              <a:t>, and Paul </a:t>
            </a:r>
            <a:r>
              <a:rPr lang="en-US" sz="1800" dirty="0" err="1" smtClean="0">
                <a:solidFill>
                  <a:schemeClr val="tx1"/>
                </a:solidFill>
              </a:rPr>
              <a:t>Zimdars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14" y="5409240"/>
            <a:ext cx="907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WCRP VAMOS/CORDEX Workshop of Latin-America and Caribbean CORDEX</a:t>
            </a:r>
          </a:p>
          <a:p>
            <a:pPr algn="ctr"/>
            <a:r>
              <a:rPr lang="en-US" dirty="0" smtClean="0"/>
              <a:t>Phase 1-South America</a:t>
            </a:r>
          </a:p>
          <a:p>
            <a:pPr algn="ctr"/>
            <a:r>
              <a:rPr lang="en-US" dirty="0" smtClean="0"/>
              <a:t>September, 11-13, 2013 </a:t>
            </a:r>
          </a:p>
          <a:p>
            <a:pPr algn="ctr"/>
            <a:r>
              <a:rPr lang="en-US" dirty="0" smtClean="0"/>
              <a:t> Lima, </a:t>
            </a:r>
            <a:r>
              <a:rPr lang="en-US" dirty="0" err="1" smtClean="0"/>
              <a:t>Perú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6" y="3430278"/>
            <a:ext cx="5317417" cy="170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-26988" y="2049697"/>
            <a:ext cx="9144000" cy="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3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3716"/>
            <a:ext cx="8924903" cy="653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67" dirty="0" smtClean="0">
                <a:solidFill>
                  <a:srgbClr val="06686D"/>
                </a:solidFill>
              </a:rPr>
              <a:t>RCMES</a:t>
            </a:r>
            <a:r>
              <a:rPr lang="en-US" sz="2667" b="1" dirty="0" smtClean="0">
                <a:solidFill>
                  <a:srgbClr val="06686D"/>
                </a:solidFill>
              </a:rPr>
              <a:t> </a:t>
            </a:r>
            <a:r>
              <a:rPr lang="en-US" sz="2667" dirty="0" smtClean="0">
                <a:solidFill>
                  <a:srgbClr val="06686D"/>
                </a:solidFill>
              </a:rPr>
              <a:t>Architecture</a:t>
            </a:r>
            <a:r>
              <a:rPr lang="en-US" sz="2667" b="1" dirty="0" smtClean="0">
                <a:solidFill>
                  <a:srgbClr val="06686D"/>
                </a:solidFill>
              </a:rPr>
              <a:t/>
            </a:r>
            <a:br>
              <a:rPr lang="en-US" sz="2667" b="1" dirty="0" smtClean="0">
                <a:solidFill>
                  <a:srgbClr val="06686D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(http://</a:t>
            </a:r>
            <a:r>
              <a:rPr lang="en-US" sz="2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rcmes.jpl.nasa.gov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; Powered by </a:t>
            </a:r>
            <a:r>
              <a:rPr lang="en-US" sz="2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Apache Open Climate Workbench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)</a:t>
            </a:r>
            <a:endParaRPr lang="en-US" sz="2000" b="1" dirty="0">
              <a:solidFill>
                <a:srgbClr val="06686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4" y="1017632"/>
            <a:ext cx="8742019" cy="5702357"/>
            <a:chOff x="182884" y="861050"/>
            <a:chExt cx="8742019" cy="5702357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182884" y="5516967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6" name="Group 90"/>
            <p:cNvGrpSpPr/>
            <p:nvPr/>
          </p:nvGrpSpPr>
          <p:grpSpPr>
            <a:xfrm>
              <a:off x="224434" y="861050"/>
              <a:ext cx="8700469" cy="5702357"/>
              <a:chOff x="215027" y="752195"/>
              <a:chExt cx="8700469" cy="570235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1318293" y="5408112"/>
                <a:ext cx="340825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Tool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library of code for extracting data from RCMED and model and for calculating evaluation metrics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56318" y="229017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6318" y="2564561"/>
                <a:ext cx="1110430" cy="563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56318" y="2899957"/>
                <a:ext cx="112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Cloud Database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Extractor for various data formats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" idx="3"/>
              </p:cNvCxnSpPr>
              <p:nvPr/>
            </p:nvCxnSpPr>
            <p:spPr>
              <a:xfrm flipV="1">
                <a:off x="2507719" y="2426513"/>
                <a:ext cx="434443" cy="949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2460219" y="2893620"/>
                <a:ext cx="529442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Diamond 46"/>
              <p:cNvSpPr/>
              <p:nvPr/>
            </p:nvSpPr>
            <p:spPr>
              <a:xfrm>
                <a:off x="215027" y="2911193"/>
                <a:ext cx="106552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Regular Pentagon 48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87" name="Straight Arrow Connector 86"/>
              <p:cNvCxnSpPr>
                <a:endCxn id="71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Smiley Face 95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99" name="Straight Arrow Connector 98"/>
              <p:cNvCxnSpPr>
                <a:stCxn id="96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(Put the OBS &amp; model data on the same time/space grid)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Analyzer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Calculate evaluation metrics &amp; assessment model input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8" idx="2"/>
                <a:endCxn id="101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28"/>
              <p:cNvGrpSpPr/>
              <p:nvPr/>
            </p:nvGrpSpPr>
            <p:grpSpPr>
              <a:xfrm>
                <a:off x="4068940" y="1538761"/>
                <a:ext cx="762299" cy="2822785"/>
                <a:chOff x="4337145" y="1538641"/>
                <a:chExt cx="762299" cy="2822785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338864" y="243903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340583" y="284600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14" name="Straight Arrow Connector 11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8058947" y="26152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16" name="Straight Arrow Connector 115"/>
              <p:cNvCxnSpPr>
                <a:endCxn id="115" idx="1"/>
              </p:cNvCxnSpPr>
              <p:nvPr/>
            </p:nvCxnSpPr>
            <p:spPr>
              <a:xfrm>
                <a:off x="6253815" y="3451171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6318239" y="32154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55" name="Straight Connector 154"/>
              <p:cNvCxnSpPr>
                <a:stCxn id="30" idx="3"/>
                <a:endCxn id="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49" idx="5"/>
                <a:endCxn id="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31" idx="6"/>
                <a:endCxn id="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50" idx="3"/>
                <a:endCxn id="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47" idx="3"/>
                <a:endCxn id="5" idx="1"/>
              </p:cNvCxnSpPr>
              <p:nvPr/>
            </p:nvCxnSpPr>
            <p:spPr>
              <a:xfrm>
                <a:off x="1280556" y="3138594"/>
                <a:ext cx="315903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48" idx="0"/>
                <a:endCxn id="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tangle 175"/>
              <p:cNvSpPr/>
              <p:nvPr/>
            </p:nvSpPr>
            <p:spPr>
              <a:xfrm>
                <a:off x="6318239" y="752195"/>
                <a:ext cx="1348953" cy="62711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8726" y="752195"/>
                <a:ext cx="3033191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(ESGF, DAAC, </a:t>
                </a:r>
                <a:r>
                  <a:rPr lang="en-US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" name="Group 89"/>
              <p:cNvGrpSpPr/>
              <p:nvPr/>
            </p:nvGrpSpPr>
            <p:grpSpPr>
              <a:xfrm>
                <a:off x="4401918" y="943117"/>
                <a:ext cx="1916321" cy="788056"/>
                <a:chOff x="4401918" y="943117"/>
                <a:chExt cx="1916321" cy="78805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97" idx="1"/>
                </p:cNvCxnSpPr>
                <p:nvPr/>
              </p:nvCxnSpPr>
              <p:spPr>
                <a:xfrm rot="10800000" flipH="1" flipV="1">
                  <a:off x="5229708" y="1206314"/>
                  <a:ext cx="1" cy="524859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17343" y="943117"/>
                  <a:ext cx="1900896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8058947" y="4393579"/>
                <a:ext cx="856549" cy="84943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Assess. modeling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253815" y="4490807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ectangle 76"/>
          <p:cNvSpPr/>
          <p:nvPr/>
        </p:nvSpPr>
        <p:spPr>
          <a:xfrm>
            <a:off x="6189598" y="2795415"/>
            <a:ext cx="2735305" cy="16935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88" y="651038"/>
            <a:ext cx="9144000" cy="5970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NARCCAP Cloud-precipitation-radiation relationship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7" y="1321341"/>
            <a:ext cx="7606865" cy="4729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88" y="6051177"/>
            <a:ext cx="889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Lee, H., J. Kim, D. E. </a:t>
            </a:r>
            <a:r>
              <a:rPr lang="en-US" sz="1400" dirty="0" err="1"/>
              <a:t>Waliser</a:t>
            </a:r>
            <a:r>
              <a:rPr lang="en-US" sz="1400" dirty="0"/>
              <a:t>, P. C. Loikith, C. A. </a:t>
            </a:r>
            <a:r>
              <a:rPr lang="en-US" sz="1400" dirty="0" err="1"/>
              <a:t>Mattmann</a:t>
            </a:r>
            <a:r>
              <a:rPr lang="en-US" sz="1400" dirty="0"/>
              <a:t>, and S. McGinnis, Evaluation of simulation fidelity for precipitation, cloud fraction and insolation in the North America Regional Climate Change Assessment Program (NARCCAP), </a:t>
            </a:r>
            <a:r>
              <a:rPr lang="en-US" sz="1400" i="1" dirty="0"/>
              <a:t>submitted to J. </a:t>
            </a:r>
            <a:r>
              <a:rPr lang="en-US" sz="1400" i="1" dirty="0" err="1"/>
              <a:t>Geophys</a:t>
            </a:r>
            <a:r>
              <a:rPr lang="en-US" sz="1400" i="1" dirty="0"/>
              <a:t>. Res.</a:t>
            </a:r>
            <a:r>
              <a:rPr lang="en-US" sz="1400" dirty="0"/>
              <a:t>, August, 2013.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9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2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6632" y="1564105"/>
            <a:ext cx="1524000" cy="1069474"/>
          </a:xfrm>
          <a:prstGeom prst="rect">
            <a:avLst/>
          </a:prstGeom>
          <a:noFill/>
          <a:ln w="603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834105" y="2633579"/>
            <a:ext cx="454527" cy="208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722" y="3716421"/>
            <a:ext cx="27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Poor agreement for HRM3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6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2416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Evaluation of NARCCAP Temperature PDFs and Extremes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" name="Picture 3" descr="Figure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35" y="1277963"/>
            <a:ext cx="6115636" cy="4586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79619"/>
            <a:ext cx="780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Loikith, P. C., D. E. </a:t>
            </a:r>
            <a:r>
              <a:rPr lang="en-US" sz="1200" dirty="0" err="1"/>
              <a:t>Waliser</a:t>
            </a:r>
            <a:r>
              <a:rPr lang="en-US" sz="1200" dirty="0"/>
              <a:t>, J. Kim, H. Lee, B. R. </a:t>
            </a:r>
            <a:r>
              <a:rPr lang="en-US" sz="1200" dirty="0" err="1"/>
              <a:t>Lintner</a:t>
            </a:r>
            <a:r>
              <a:rPr lang="en-US" sz="1200" dirty="0"/>
              <a:t>, J. D. </a:t>
            </a:r>
            <a:r>
              <a:rPr lang="en-US" sz="1200" dirty="0" err="1"/>
              <a:t>Neelin</a:t>
            </a:r>
            <a:r>
              <a:rPr lang="en-US" sz="1200" dirty="0"/>
              <a:t>, S. McGinnis, C. </a:t>
            </a:r>
            <a:r>
              <a:rPr lang="en-US" sz="1200" dirty="0" err="1"/>
              <a:t>Mattmann</a:t>
            </a:r>
            <a:r>
              <a:rPr lang="en-US" sz="1200" dirty="0"/>
              <a:t>, and L. O. </a:t>
            </a:r>
            <a:r>
              <a:rPr lang="en-US" sz="1200" dirty="0" err="1"/>
              <a:t>Mearns</a:t>
            </a:r>
            <a:r>
              <a:rPr lang="en-US" sz="1200" dirty="0"/>
              <a:t>, Surface Temperature Probability Distributions in the NARCCAP </a:t>
            </a:r>
            <a:r>
              <a:rPr lang="en-US" sz="1200" dirty="0" err="1"/>
              <a:t>Hindcast</a:t>
            </a:r>
            <a:r>
              <a:rPr lang="en-US" sz="1200" dirty="0"/>
              <a:t> Experiment:  Evaluation Methodology, Metrics and Results, </a:t>
            </a:r>
            <a:r>
              <a:rPr lang="en-US" sz="1200" i="1" dirty="0"/>
              <a:t>submitted to J. Climate, July 2013</a:t>
            </a:r>
            <a:r>
              <a:rPr lang="en-US" sz="1200" dirty="0"/>
              <a:t>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0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6955134" y="3713524"/>
            <a:ext cx="37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temperature </a:t>
            </a:r>
            <a:r>
              <a:rPr lang="en-US" dirty="0" err="1" smtClean="0"/>
              <a:t>skewness</a:t>
            </a:r>
            <a:endParaRPr lang="en-US" dirty="0"/>
          </a:p>
        </p:txBody>
      </p:sp>
      <p:pic>
        <p:nvPicPr>
          <p:cNvPr id="11" name="Picture 10" descr="skewness_exampl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5" y="1384650"/>
            <a:ext cx="2244350" cy="123578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643560" y="1725112"/>
            <a:ext cx="1127401" cy="316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0492" y="1093297"/>
            <a:ext cx="1623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Skewness</a:t>
            </a:r>
            <a:r>
              <a:rPr lang="en-US" dirty="0" smtClean="0"/>
              <a:t>=-1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8140"/>
            <a:ext cx="635147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models reproduce boundary between primarily positive and negative </a:t>
            </a:r>
            <a:r>
              <a:rPr lang="en-US" dirty="0" err="1" smtClean="0"/>
              <a:t>skewness</a:t>
            </a:r>
            <a:r>
              <a:rPr lang="en-US" dirty="0" smtClean="0"/>
              <a:t> well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Skewness</a:t>
            </a:r>
            <a:r>
              <a:rPr lang="en-US" dirty="0" smtClean="0"/>
              <a:t> is primarily positive in north where large warm temperature excursions occur due to infrequent warm advection from south, these are not possible on cold tail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Coherent area of negative </a:t>
            </a:r>
            <a:r>
              <a:rPr lang="en-US" dirty="0" err="1" smtClean="0"/>
              <a:t>skewness</a:t>
            </a:r>
            <a:r>
              <a:rPr lang="en-US" dirty="0" smtClean="0"/>
              <a:t> from Pacific Ocean to Great Lakes is well simulated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Observational uncertainty low-NARR and MERRA agree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3" y="1216212"/>
            <a:ext cx="5681454" cy="50982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7016"/>
            <a:ext cx="8229600" cy="9978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3366FF"/>
                </a:solidFill>
              </a:rPr>
              <a:t>Skewness</a:t>
            </a:r>
            <a:r>
              <a:rPr lang="en-US" sz="3200" dirty="0" smtClean="0">
                <a:solidFill>
                  <a:srgbClr val="3366FF"/>
                </a:solidFill>
              </a:rPr>
              <a:t> of January Surface Temperature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0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5279" y="1502687"/>
            <a:ext cx="322872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RCMES allows for regional analysis of global models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Possible to compare CMIP5 simulations to CORDEX downscaled model simulations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Results show substantial model-reanalysis disagreement in daily temperature </a:t>
            </a:r>
            <a:r>
              <a:rPr lang="en-US" dirty="0" err="1" smtClean="0"/>
              <a:t>skewness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Suggestive of improper simulation of temperature extremes where disagreement is high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Future Direction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331"/>
            <a:ext cx="8229600" cy="480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Observations and metrics continue to be added to RCMES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Community can contribute to RCEMT via the Apache Open Climate Workbench (</a:t>
            </a:r>
            <a:r>
              <a:rPr lang="en-US" dirty="0">
                <a:hlinkClick r:id="rId2"/>
              </a:rPr>
              <a:t>http://climate.incubator.apache.org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Regional Evaluation of CMIP5, including linkage to ESGF</a:t>
            </a:r>
          </a:p>
          <a:p>
            <a:endParaRPr lang="en-US" dirty="0"/>
          </a:p>
          <a:p>
            <a:r>
              <a:rPr lang="en-US" dirty="0" smtClean="0"/>
              <a:t>Developing new and novel evaluation metrics for the evaluation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Large-scale meteorological patterns associated with extremes</a:t>
            </a:r>
          </a:p>
          <a:p>
            <a:pPr lvl="1"/>
            <a:r>
              <a:rPr lang="en-US" dirty="0" smtClean="0"/>
              <a:t>Using k-means clustering to evaluate temperature PDFs</a:t>
            </a:r>
          </a:p>
          <a:p>
            <a:pPr lvl="1"/>
            <a:r>
              <a:rPr lang="en-US" dirty="0" smtClean="0"/>
              <a:t>Develop optimal multi-model ensemble techniques</a:t>
            </a:r>
          </a:p>
          <a:p>
            <a:endParaRPr lang="en-US" dirty="0" smtClean="0"/>
          </a:p>
          <a:p>
            <a:r>
              <a:rPr lang="en-US" dirty="0" smtClean="0"/>
              <a:t>Expanding user community and fostering new collaborations within CORDEX</a:t>
            </a:r>
            <a:endParaRPr lang="en-US" dirty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155" y="5902502"/>
            <a:ext cx="310277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Please see poster by Kim Whitehall </a:t>
            </a:r>
            <a:r>
              <a:rPr lang="en-US" i="1" dirty="0" smtClean="0">
                <a:solidFill>
                  <a:srgbClr val="FFFF00"/>
                </a:solidFill>
              </a:rPr>
              <a:t>today</a:t>
            </a:r>
            <a:r>
              <a:rPr lang="en-US" dirty="0" smtClean="0">
                <a:solidFill>
                  <a:srgbClr val="FFFF00"/>
                </a:solidFill>
              </a:rPr>
              <a:t> for further details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How do I get RCMES?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32" y="117246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General information:  </a:t>
            </a:r>
            <a:r>
              <a:rPr lang="en-US" sz="2400" dirty="0" err="1" smtClean="0"/>
              <a:t>rcmes.jpl.nasa.gov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Download RCMES virtual machine  </a:t>
            </a:r>
          </a:p>
          <a:p>
            <a:pPr lvl="1"/>
            <a:endParaRPr lang="en-US" sz="2000" dirty="0">
              <a:hlinkClick r:id="rId2" action="ppaction://hlinkfile"/>
            </a:endParaRPr>
          </a:p>
          <a:p>
            <a:pPr lvl="1"/>
            <a:r>
              <a:rPr lang="en-US" sz="2000" dirty="0" smtClean="0">
                <a:hlinkClick r:id="rId2" action="ppaction://hlinkfile"/>
              </a:rPr>
              <a:t>rcmes.jpl.nasa.gov/training/downloads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Open source at Apache Open Climate Workbench</a:t>
            </a:r>
          </a:p>
          <a:p>
            <a:endParaRPr lang="en-US" sz="2400" dirty="0" smtClean="0"/>
          </a:p>
          <a:p>
            <a:pPr lvl="1"/>
            <a:r>
              <a:rPr lang="en-US" sz="2000" dirty="0">
                <a:hlinkClick r:id="rId3"/>
              </a:rPr>
              <a:t>http://climate.incubator.apache.org/</a:t>
            </a:r>
            <a:endParaRPr lang="en-US" sz="2000" dirty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General inquiries please email:  </a:t>
            </a:r>
            <a:r>
              <a:rPr lang="en-US" sz="2400" dirty="0" err="1" smtClean="0"/>
              <a:t>rcmes-general@jpl.nasa.gov</a:t>
            </a:r>
            <a:endParaRPr lang="en-US" sz="2400" dirty="0" smtClean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7" name="Picture 14" descr="rcme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934670"/>
            <a:ext cx="310277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Please see poster by Kim Whitehall </a:t>
            </a:r>
            <a:r>
              <a:rPr lang="en-US" i="1" dirty="0" smtClean="0">
                <a:solidFill>
                  <a:srgbClr val="FFFF00"/>
                </a:solidFill>
              </a:rPr>
              <a:t>today</a:t>
            </a:r>
            <a:r>
              <a:rPr lang="en-US" dirty="0" smtClean="0">
                <a:solidFill>
                  <a:srgbClr val="FFFF00"/>
                </a:solidFill>
              </a:rPr>
              <a:t> for further details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Contact information: 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sz="2400" dirty="0" smtClean="0"/>
              <a:t>Paul Loikith: </a:t>
            </a:r>
            <a:r>
              <a:rPr lang="en-US" sz="2400" dirty="0" smtClean="0">
                <a:hlinkClick r:id="rId2"/>
              </a:rPr>
              <a:t>paul.c.loikith@jpl.nasa.gov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Duane </a:t>
            </a:r>
            <a:r>
              <a:rPr lang="en-US" sz="2400" dirty="0" err="1" smtClean="0"/>
              <a:t>Waliser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duane.e.waliser@jpl.nasa.gov</a:t>
            </a:r>
            <a:r>
              <a:rPr lang="en-US" sz="2400" dirty="0" smtClean="0"/>
              <a:t> (science PI) </a:t>
            </a:r>
          </a:p>
          <a:p>
            <a:pPr marL="0" indent="0">
              <a:buNone/>
            </a:pPr>
            <a:r>
              <a:rPr lang="en-US" sz="2400" dirty="0" smtClean="0"/>
              <a:t>Chris </a:t>
            </a:r>
            <a:r>
              <a:rPr lang="en-US" sz="2400" dirty="0" err="1" smtClean="0"/>
              <a:t>Mattmann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4"/>
              </a:rPr>
              <a:t>chris.a.mattmann@jpl.nasa.gov</a:t>
            </a:r>
            <a:r>
              <a:rPr lang="en-US" sz="2400" dirty="0" smtClean="0"/>
              <a:t> (IT PI)</a:t>
            </a:r>
          </a:p>
          <a:p>
            <a:pPr marL="0" lvl="1" indent="0">
              <a:buNone/>
            </a:pPr>
            <a:r>
              <a:rPr lang="en-US" sz="2400" dirty="0" smtClean="0"/>
              <a:t>General questions:  </a:t>
            </a:r>
            <a:r>
              <a:rPr lang="en-US" sz="2400" dirty="0" err="1" smtClean="0"/>
              <a:t>rcmes-general@jpl.nasa.gov</a:t>
            </a: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u="sng" dirty="0" smtClean="0"/>
              <a:t>Websites:</a:t>
            </a:r>
          </a:p>
          <a:p>
            <a:pPr marL="0" indent="0">
              <a:buNone/>
            </a:pPr>
            <a:r>
              <a:rPr lang="en-US" sz="2400" dirty="0" err="1" smtClean="0"/>
              <a:t>rcmes.jpl.nasa.gov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r</a:t>
            </a:r>
            <a:r>
              <a:rPr lang="en-US" sz="2400" dirty="0" err="1" smtClean="0"/>
              <a:t>cmes.jpl.nasa.gov</a:t>
            </a:r>
            <a:r>
              <a:rPr lang="en-US" sz="2400" dirty="0" smtClean="0"/>
              <a:t>/downloads</a:t>
            </a:r>
          </a:p>
          <a:p>
            <a:pPr marL="0" lvl="1" indent="0">
              <a:buNone/>
            </a:pPr>
            <a:r>
              <a:rPr lang="en-US" sz="2400" dirty="0" smtClean="0">
                <a:hlinkClick r:id="rId5"/>
              </a:rPr>
              <a:t>http://climate.incubator.apache.org/</a:t>
            </a: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4869" y="6126163"/>
            <a:ext cx="839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5" name="Picture 7" descr="Nasa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8" name="Picture 14" descr="rcmes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1230" y="5934670"/>
            <a:ext cx="310277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Please see poster by Kim Whitehall </a:t>
            </a:r>
            <a:r>
              <a:rPr lang="en-US" i="1" dirty="0" smtClean="0">
                <a:solidFill>
                  <a:srgbClr val="FFFF00"/>
                </a:solidFill>
              </a:rPr>
              <a:t>today</a:t>
            </a:r>
            <a:r>
              <a:rPr lang="en-US" dirty="0" smtClean="0">
                <a:solidFill>
                  <a:srgbClr val="FFFF00"/>
                </a:solidFill>
              </a:rPr>
              <a:t> for further details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91" y="306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The Regional Climate Model Evaluation System (RCMES)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" y="1600200"/>
            <a:ext cx="907166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Joint collaboration:  </a:t>
            </a:r>
            <a:r>
              <a:rPr lang="en-US" dirty="0" smtClean="0">
                <a:solidFill>
                  <a:srgbClr val="FF0000"/>
                </a:solidFill>
              </a:rPr>
              <a:t>JPL/NASA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UCLA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Designed to facility model evaluation and decision making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Provides access to numerous (NASA) observation datasets (RCMED)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Python-based built-in toolkit (RCMET) has </a:t>
            </a:r>
            <a:r>
              <a:rPr lang="en-US" dirty="0" err="1" smtClean="0">
                <a:solidFill>
                  <a:srgbClr val="000000"/>
                </a:solidFill>
              </a:rPr>
              <a:t>regridding</a:t>
            </a:r>
            <a:r>
              <a:rPr lang="en-US" dirty="0" smtClean="0">
                <a:solidFill>
                  <a:srgbClr val="000000"/>
                </a:solidFill>
              </a:rPr>
              <a:t> capabilities and calculates and visualizes several common metrics (RMSE, Bias)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Initial target:  CORDEX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6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2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3716"/>
            <a:ext cx="8924903" cy="653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67" dirty="0" smtClean="0">
                <a:solidFill>
                  <a:srgbClr val="06686D"/>
                </a:solidFill>
              </a:rPr>
              <a:t>RCMES</a:t>
            </a:r>
            <a:r>
              <a:rPr lang="en-US" sz="2667" b="1" dirty="0" smtClean="0">
                <a:solidFill>
                  <a:srgbClr val="06686D"/>
                </a:solidFill>
              </a:rPr>
              <a:t> </a:t>
            </a:r>
            <a:r>
              <a:rPr lang="en-US" sz="2667" dirty="0" smtClean="0">
                <a:solidFill>
                  <a:srgbClr val="06686D"/>
                </a:solidFill>
              </a:rPr>
              <a:t>Architecture</a:t>
            </a:r>
            <a:r>
              <a:rPr lang="en-US" sz="2667" b="1" dirty="0" smtClean="0">
                <a:solidFill>
                  <a:srgbClr val="06686D"/>
                </a:solidFill>
              </a:rPr>
              <a:t/>
            </a:r>
            <a:br>
              <a:rPr lang="en-US" sz="2667" b="1" dirty="0" smtClean="0">
                <a:solidFill>
                  <a:srgbClr val="06686D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(http://</a:t>
            </a:r>
            <a:r>
              <a:rPr lang="en-US" sz="2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rcmes.jpl.nasa.gov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; Powered by </a:t>
            </a:r>
            <a:r>
              <a:rPr lang="en-US" sz="2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Apache Open Climate Workbench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)</a:t>
            </a:r>
            <a:endParaRPr lang="en-US" sz="2000" b="1" dirty="0">
              <a:solidFill>
                <a:srgbClr val="06686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4" y="1017632"/>
            <a:ext cx="8742019" cy="5702357"/>
            <a:chOff x="182884" y="861050"/>
            <a:chExt cx="8742019" cy="5702357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182884" y="5516967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6" name="Group 90"/>
            <p:cNvGrpSpPr/>
            <p:nvPr/>
          </p:nvGrpSpPr>
          <p:grpSpPr>
            <a:xfrm>
              <a:off x="224434" y="861050"/>
              <a:ext cx="8700469" cy="5702357"/>
              <a:chOff x="215027" y="752195"/>
              <a:chExt cx="8700469" cy="570235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1318293" y="5408112"/>
                <a:ext cx="340825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Tool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library of code for extracting data from RCMED and model and for calculating evaluation metrics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56318" y="229017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6318" y="2564561"/>
                <a:ext cx="1110430" cy="563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56318" y="2899957"/>
                <a:ext cx="112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Cloud Database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Extractor for various data formats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" idx="3"/>
              </p:cNvCxnSpPr>
              <p:nvPr/>
            </p:nvCxnSpPr>
            <p:spPr>
              <a:xfrm flipV="1">
                <a:off x="2507719" y="2426513"/>
                <a:ext cx="434443" cy="949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2460219" y="2893620"/>
                <a:ext cx="529442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Diamond 46"/>
              <p:cNvSpPr/>
              <p:nvPr/>
            </p:nvSpPr>
            <p:spPr>
              <a:xfrm>
                <a:off x="215027" y="2911193"/>
                <a:ext cx="106552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Regular Pentagon 48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87" name="Straight Arrow Connector 86"/>
              <p:cNvCxnSpPr>
                <a:endCxn id="71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Smiley Face 95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99" name="Straight Arrow Connector 98"/>
              <p:cNvCxnSpPr>
                <a:stCxn id="96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(Put the OBS &amp; model data on the same time/space grid)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Analyzer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Calculate evaluation metrics &amp; assessment model input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8" idx="2"/>
                <a:endCxn id="101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28"/>
              <p:cNvGrpSpPr/>
              <p:nvPr/>
            </p:nvGrpSpPr>
            <p:grpSpPr>
              <a:xfrm>
                <a:off x="4068940" y="1538761"/>
                <a:ext cx="762299" cy="2822785"/>
                <a:chOff x="4337145" y="1538641"/>
                <a:chExt cx="762299" cy="2822785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338864" y="243903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340583" y="284600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14" name="Straight Arrow Connector 11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8058947" y="26152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16" name="Straight Arrow Connector 115"/>
              <p:cNvCxnSpPr>
                <a:endCxn id="115" idx="1"/>
              </p:cNvCxnSpPr>
              <p:nvPr/>
            </p:nvCxnSpPr>
            <p:spPr>
              <a:xfrm>
                <a:off x="6253815" y="3451171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6318239" y="32154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55" name="Straight Connector 154"/>
              <p:cNvCxnSpPr>
                <a:stCxn id="30" idx="3"/>
                <a:endCxn id="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49" idx="5"/>
                <a:endCxn id="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31" idx="6"/>
                <a:endCxn id="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50" idx="3"/>
                <a:endCxn id="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47" idx="3"/>
                <a:endCxn id="5" idx="1"/>
              </p:cNvCxnSpPr>
              <p:nvPr/>
            </p:nvCxnSpPr>
            <p:spPr>
              <a:xfrm>
                <a:off x="1280556" y="3138594"/>
                <a:ext cx="315903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48" idx="0"/>
                <a:endCxn id="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tangle 175"/>
              <p:cNvSpPr/>
              <p:nvPr/>
            </p:nvSpPr>
            <p:spPr>
              <a:xfrm>
                <a:off x="6318239" y="752195"/>
                <a:ext cx="1348953" cy="62711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8726" y="752195"/>
                <a:ext cx="3033191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(ESGF, DAAC, </a:t>
                </a:r>
                <a:r>
                  <a:rPr lang="en-US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" name="Group 89"/>
              <p:cNvGrpSpPr/>
              <p:nvPr/>
            </p:nvGrpSpPr>
            <p:grpSpPr>
              <a:xfrm>
                <a:off x="4401918" y="943117"/>
                <a:ext cx="1916321" cy="788056"/>
                <a:chOff x="4401918" y="943117"/>
                <a:chExt cx="1916321" cy="78805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97" idx="1"/>
                </p:cNvCxnSpPr>
                <p:nvPr/>
              </p:nvCxnSpPr>
              <p:spPr>
                <a:xfrm rot="10800000" flipH="1" flipV="1">
                  <a:off x="5229708" y="1206314"/>
                  <a:ext cx="1" cy="524859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17343" y="943117"/>
                  <a:ext cx="1900896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8058947" y="4393579"/>
                <a:ext cx="856549" cy="84943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Assess. modeling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253815" y="4490807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19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Meet the RCMES Team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28303"/>
            <a:ext cx="9143999" cy="463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Science Team: 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Duane </a:t>
            </a:r>
            <a:r>
              <a:rPr lang="en-US" sz="2200" b="1" dirty="0" err="1" smtClean="0">
                <a:solidFill>
                  <a:schemeClr val="tx1"/>
                </a:solidFill>
              </a:rPr>
              <a:t>Waliser</a:t>
            </a:r>
            <a:r>
              <a:rPr lang="en-US" sz="2200" b="1" dirty="0" smtClean="0">
                <a:solidFill>
                  <a:schemeClr val="tx1"/>
                </a:solidFill>
              </a:rPr>
              <a:t> (PI, JPL/Caltech, UCLA)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Jinwon</a:t>
            </a:r>
            <a:r>
              <a:rPr lang="en-US" sz="2200" dirty="0" smtClean="0">
                <a:solidFill>
                  <a:schemeClr val="tx1"/>
                </a:solidFill>
              </a:rPr>
              <a:t> Kim (UCLA),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Paul Loikith (JPL/Caltech), </a:t>
            </a:r>
            <a:r>
              <a:rPr lang="en-US" sz="2200" dirty="0" err="1" smtClean="0">
                <a:solidFill>
                  <a:schemeClr val="tx1"/>
                </a:solidFill>
              </a:rPr>
              <a:t>Huikyo</a:t>
            </a:r>
            <a:r>
              <a:rPr lang="en-US" sz="2200" dirty="0" smtClean="0">
                <a:solidFill>
                  <a:schemeClr val="tx1"/>
                </a:solidFill>
              </a:rPr>
              <a:t> Lee (JPL/Caltech),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Kim Whitehall (Howard University)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IT Team:</a:t>
            </a:r>
          </a:p>
          <a:p>
            <a:pPr marL="0" indent="0">
              <a:buNone/>
            </a:pPr>
            <a:r>
              <a:rPr lang="en-US" sz="2200" b="1" dirty="0" smtClean="0"/>
              <a:t>Chris </a:t>
            </a:r>
            <a:r>
              <a:rPr lang="en-US" sz="2200" b="1" dirty="0" err="1" smtClean="0"/>
              <a:t>Mattmann</a:t>
            </a:r>
            <a:r>
              <a:rPr lang="en-US" sz="2200" b="1" dirty="0" smtClean="0"/>
              <a:t> (PI, JPL/Caltech, UCLA)</a:t>
            </a:r>
            <a:r>
              <a:rPr lang="en-US" sz="2200" dirty="0" smtClean="0"/>
              <a:t>, Paul Ramirez (JPL/Caltech), </a:t>
            </a:r>
          </a:p>
          <a:p>
            <a:pPr marL="0" indent="0">
              <a:buNone/>
            </a:pPr>
            <a:r>
              <a:rPr lang="en-US" sz="2200" dirty="0" smtClean="0"/>
              <a:t>Cameron </a:t>
            </a:r>
            <a:r>
              <a:rPr lang="en-US" sz="2200" dirty="0" err="1" smtClean="0"/>
              <a:t>Goodale</a:t>
            </a:r>
            <a:r>
              <a:rPr lang="en-US" sz="2200" dirty="0" smtClean="0"/>
              <a:t> (JPL/Caltech), Michael Joyce (JPL/Caltech), </a:t>
            </a:r>
          </a:p>
          <a:p>
            <a:pPr marL="0" indent="0">
              <a:buNone/>
            </a:pPr>
            <a:r>
              <a:rPr lang="en-US" sz="2200" dirty="0" err="1" smtClean="0"/>
              <a:t>Maziyar</a:t>
            </a:r>
            <a:r>
              <a:rPr lang="en-US" sz="2200" dirty="0" smtClean="0"/>
              <a:t> </a:t>
            </a:r>
            <a:r>
              <a:rPr lang="en-US" sz="2200" dirty="0" err="1" smtClean="0"/>
              <a:t>Boustani</a:t>
            </a:r>
            <a:r>
              <a:rPr lang="en-US" sz="2200" dirty="0" smtClean="0"/>
              <a:t> (JPL/Caltech), Andrew Hart (JPL/Caltech), </a:t>
            </a:r>
          </a:p>
          <a:p>
            <a:pPr marL="0" indent="0">
              <a:buNone/>
            </a:pPr>
            <a:r>
              <a:rPr lang="en-US" sz="2200" dirty="0" err="1" smtClean="0"/>
              <a:t>Shakeh</a:t>
            </a:r>
            <a:r>
              <a:rPr lang="en-US" sz="2200" dirty="0" smtClean="0"/>
              <a:t> </a:t>
            </a:r>
            <a:r>
              <a:rPr lang="en-US" sz="2200" dirty="0" err="1" smtClean="0"/>
              <a:t>Khudikyan</a:t>
            </a:r>
            <a:r>
              <a:rPr lang="en-US" sz="2200" dirty="0" smtClean="0"/>
              <a:t> (JPL/Caltech), </a:t>
            </a:r>
          </a:p>
          <a:p>
            <a:pPr marL="0" indent="0">
              <a:buNone/>
            </a:pPr>
            <a:r>
              <a:rPr lang="en-US" sz="2200" dirty="0" err="1" smtClean="0"/>
              <a:t>Jesslyn</a:t>
            </a:r>
            <a:r>
              <a:rPr lang="en-US" sz="2200" dirty="0" smtClean="0"/>
              <a:t> </a:t>
            </a:r>
            <a:r>
              <a:rPr lang="en-US" sz="2200" dirty="0" err="1" smtClean="0"/>
              <a:t>Whittel</a:t>
            </a:r>
            <a:r>
              <a:rPr lang="en-US" sz="2200" dirty="0" smtClean="0"/>
              <a:t> (University of California, Berkeley), </a:t>
            </a:r>
          </a:p>
          <a:p>
            <a:pPr marL="0" indent="0">
              <a:buNone/>
            </a:pPr>
            <a:r>
              <a:rPr lang="en-US" sz="2200" dirty="0" smtClean="0"/>
              <a:t>Alex Goodman (Colorado State University)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8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1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Active CORDEX Collaborations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99" y="1275742"/>
            <a:ext cx="8757347" cy="55822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8080" y="2096547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*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725" y="4109911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5386" y="2339781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13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6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0717" y="2590609"/>
            <a:ext cx="113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8187" y="2500773"/>
            <a:ext cx="12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187" y="4316382"/>
            <a:ext cx="12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86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3366FF"/>
                </a:solidFill>
              </a:rPr>
              <a:t>Observations</a:t>
            </a:r>
            <a:r>
              <a:rPr lang="en-US" sz="3200" dirty="0" smtClean="0">
                <a:solidFill>
                  <a:srgbClr val="3366FF"/>
                </a:solidFill>
              </a:rPr>
              <a:t/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Remote Sensing</a:t>
            </a:r>
            <a:r>
              <a:rPr lang="en-US" sz="3200" dirty="0"/>
              <a:t>,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In Situ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Reanalysis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Temperature (</a:t>
            </a:r>
            <a:r>
              <a:rPr lang="en-US" dirty="0" smtClean="0">
                <a:solidFill>
                  <a:srgbClr val="FF0000"/>
                </a:solidFill>
              </a:rPr>
              <a:t>AIRS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Precipitation (</a:t>
            </a:r>
            <a:r>
              <a:rPr lang="en-US" dirty="0" smtClean="0">
                <a:solidFill>
                  <a:srgbClr val="FF0000"/>
                </a:solidFill>
              </a:rPr>
              <a:t>TRMM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CPC</a:t>
            </a:r>
            <a:r>
              <a:rPr lang="en-US" dirty="0"/>
              <a:t>, GPCP)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Radiation/clouds (</a:t>
            </a:r>
            <a:r>
              <a:rPr lang="en-US" dirty="0" smtClean="0">
                <a:solidFill>
                  <a:srgbClr val="FF0000"/>
                </a:solidFill>
              </a:rPr>
              <a:t>CERES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MODIS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Sea surface height (</a:t>
            </a:r>
            <a:r>
              <a:rPr lang="en-US" dirty="0" smtClean="0">
                <a:solidFill>
                  <a:srgbClr val="FF0000"/>
                </a:solidFill>
              </a:rPr>
              <a:t>AVISO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Sea surface temperature (</a:t>
            </a:r>
            <a:r>
              <a:rPr lang="en-US" dirty="0" smtClean="0">
                <a:solidFill>
                  <a:srgbClr val="FF0000"/>
                </a:solidFill>
              </a:rPr>
              <a:t>AMSRE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Winds (</a:t>
            </a:r>
            <a:r>
              <a:rPr lang="en-US" dirty="0" err="1" smtClean="0">
                <a:solidFill>
                  <a:srgbClr val="FF0000"/>
                </a:solidFill>
              </a:rPr>
              <a:t>QuikSCAT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Multivariate reanalysis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MERRA</a:t>
            </a:r>
            <a:r>
              <a:rPr lang="en-US" dirty="0"/>
              <a:t>, </a:t>
            </a:r>
            <a:r>
              <a:rPr lang="en-US" dirty="0">
                <a:solidFill>
                  <a:srgbClr val="E46C0A"/>
                </a:solidFill>
              </a:rPr>
              <a:t>NARR</a:t>
            </a:r>
            <a:r>
              <a:rPr lang="en-US" dirty="0"/>
              <a:t>,</a:t>
            </a:r>
            <a:r>
              <a:rPr lang="en-US" dirty="0">
                <a:solidFill>
                  <a:srgbClr val="E46C0A"/>
                </a:solidFill>
              </a:rPr>
              <a:t> </a:t>
            </a:r>
            <a:r>
              <a:rPr lang="en-US" dirty="0" smtClean="0">
                <a:solidFill>
                  <a:srgbClr val="E46C0A"/>
                </a:solidFill>
              </a:rPr>
              <a:t>NLDAS ERA-Interim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More to come…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6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5576" y="5395482"/>
            <a:ext cx="310277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Please see poster by Kim Whitehall </a:t>
            </a:r>
            <a:r>
              <a:rPr lang="en-US" i="1" dirty="0" smtClean="0">
                <a:solidFill>
                  <a:srgbClr val="FFFF00"/>
                </a:solidFill>
              </a:rPr>
              <a:t>today</a:t>
            </a:r>
            <a:r>
              <a:rPr lang="en-US" dirty="0" smtClean="0">
                <a:solidFill>
                  <a:srgbClr val="FFFF00"/>
                </a:solidFill>
              </a:rPr>
              <a:t> for further details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3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881497"/>
            <a:ext cx="7915944" cy="5976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9784" y="2194238"/>
            <a:ext cx="81021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See </a:t>
            </a:r>
            <a:r>
              <a:rPr lang="en-US" sz="3600" dirty="0" err="1" smtClean="0">
                <a:solidFill>
                  <a:srgbClr val="FF0000"/>
                </a:solidFill>
              </a:rPr>
              <a:t>youtube</a:t>
            </a:r>
            <a:r>
              <a:rPr lang="en-US" sz="3600" dirty="0" smtClean="0">
                <a:solidFill>
                  <a:srgbClr val="FF0000"/>
                </a:solidFill>
              </a:rPr>
              <a:t> video: 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http://</a:t>
            </a:r>
            <a:r>
              <a:rPr lang="en-US" sz="3600" dirty="0" err="1" smtClean="0">
                <a:solidFill>
                  <a:srgbClr val="FF0000"/>
                </a:solidFill>
              </a:rPr>
              <a:t>rcmes.jpl.nasa.gov</a:t>
            </a:r>
            <a:r>
              <a:rPr lang="en-US" sz="3600" dirty="0" smtClean="0">
                <a:solidFill>
                  <a:srgbClr val="FF0000"/>
                </a:solidFill>
              </a:rPr>
              <a:t>/training/videos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10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3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3716"/>
            <a:ext cx="8924903" cy="653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67" dirty="0" smtClean="0">
                <a:solidFill>
                  <a:srgbClr val="06686D"/>
                </a:solidFill>
              </a:rPr>
              <a:t>RCMES</a:t>
            </a:r>
            <a:r>
              <a:rPr lang="en-US" sz="2667" b="1" dirty="0" smtClean="0">
                <a:solidFill>
                  <a:srgbClr val="06686D"/>
                </a:solidFill>
              </a:rPr>
              <a:t> </a:t>
            </a:r>
            <a:r>
              <a:rPr lang="en-US" sz="2667" dirty="0" smtClean="0">
                <a:solidFill>
                  <a:srgbClr val="06686D"/>
                </a:solidFill>
              </a:rPr>
              <a:t>Architecture</a:t>
            </a:r>
            <a:r>
              <a:rPr lang="en-US" sz="2667" b="1" dirty="0" smtClean="0">
                <a:solidFill>
                  <a:srgbClr val="06686D"/>
                </a:solidFill>
              </a:rPr>
              <a:t/>
            </a:r>
            <a:br>
              <a:rPr lang="en-US" sz="2667" b="1" dirty="0" smtClean="0">
                <a:solidFill>
                  <a:srgbClr val="06686D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(http://</a:t>
            </a:r>
            <a:r>
              <a:rPr lang="en-US" sz="2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rcmes.jpl.nasa.gov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; Powered by </a:t>
            </a:r>
            <a:r>
              <a:rPr lang="en-US" sz="2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Apache Open Climate Workbench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)</a:t>
            </a:r>
            <a:endParaRPr lang="en-US" sz="2000" b="1" dirty="0">
              <a:solidFill>
                <a:srgbClr val="06686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4" y="1017632"/>
            <a:ext cx="8742019" cy="5702357"/>
            <a:chOff x="182884" y="861050"/>
            <a:chExt cx="8742019" cy="5702357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182884" y="5516967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6" name="Group 90"/>
            <p:cNvGrpSpPr/>
            <p:nvPr/>
          </p:nvGrpSpPr>
          <p:grpSpPr>
            <a:xfrm>
              <a:off x="224434" y="861050"/>
              <a:ext cx="8700469" cy="5702357"/>
              <a:chOff x="215027" y="752195"/>
              <a:chExt cx="8700469" cy="570235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1318293" y="5408112"/>
                <a:ext cx="340825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Tool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library of code for extracting data from RCMED and model and for calculating evaluation metrics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56318" y="229017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6318" y="2564561"/>
                <a:ext cx="1110430" cy="563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56318" y="2899957"/>
                <a:ext cx="112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Cloud Database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Extractor for various data formats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" idx="3"/>
              </p:cNvCxnSpPr>
              <p:nvPr/>
            </p:nvCxnSpPr>
            <p:spPr>
              <a:xfrm flipV="1">
                <a:off x="2507719" y="2426513"/>
                <a:ext cx="434443" cy="949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2460219" y="2893620"/>
                <a:ext cx="529442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Diamond 46"/>
              <p:cNvSpPr/>
              <p:nvPr/>
            </p:nvSpPr>
            <p:spPr>
              <a:xfrm>
                <a:off x="215027" y="2911193"/>
                <a:ext cx="106552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Regular Pentagon 48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87" name="Straight Arrow Connector 86"/>
              <p:cNvCxnSpPr>
                <a:endCxn id="71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Smiley Face 95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99" name="Straight Arrow Connector 98"/>
              <p:cNvCxnSpPr>
                <a:stCxn id="96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(Put the OBS &amp; model data on the same time/space grid)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Analyzer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Calculate evaluation metrics &amp; assessment model input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8" idx="2"/>
                <a:endCxn id="101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28"/>
              <p:cNvGrpSpPr/>
              <p:nvPr/>
            </p:nvGrpSpPr>
            <p:grpSpPr>
              <a:xfrm>
                <a:off x="4068940" y="1538761"/>
                <a:ext cx="762299" cy="2822785"/>
                <a:chOff x="4337145" y="1538641"/>
                <a:chExt cx="762299" cy="2822785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338864" y="243903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340583" y="284600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14" name="Straight Arrow Connector 11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8058947" y="26152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16" name="Straight Arrow Connector 115"/>
              <p:cNvCxnSpPr>
                <a:endCxn id="115" idx="1"/>
              </p:cNvCxnSpPr>
              <p:nvPr/>
            </p:nvCxnSpPr>
            <p:spPr>
              <a:xfrm>
                <a:off x="6253815" y="3451171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6318239" y="32154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55" name="Straight Connector 154"/>
              <p:cNvCxnSpPr>
                <a:stCxn id="30" idx="3"/>
                <a:endCxn id="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49" idx="5"/>
                <a:endCxn id="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31" idx="6"/>
                <a:endCxn id="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50" idx="3"/>
                <a:endCxn id="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47" idx="3"/>
                <a:endCxn id="5" idx="1"/>
              </p:cNvCxnSpPr>
              <p:nvPr/>
            </p:nvCxnSpPr>
            <p:spPr>
              <a:xfrm>
                <a:off x="1280556" y="3138594"/>
                <a:ext cx="315903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48" idx="0"/>
                <a:endCxn id="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tangle 175"/>
              <p:cNvSpPr/>
              <p:nvPr/>
            </p:nvSpPr>
            <p:spPr>
              <a:xfrm>
                <a:off x="6318239" y="752195"/>
                <a:ext cx="1348953" cy="62711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8726" y="752195"/>
                <a:ext cx="3033191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(ESGF, DAAC, </a:t>
                </a:r>
                <a:r>
                  <a:rPr lang="en-US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" name="Group 89"/>
              <p:cNvGrpSpPr/>
              <p:nvPr/>
            </p:nvGrpSpPr>
            <p:grpSpPr>
              <a:xfrm>
                <a:off x="4401918" y="943117"/>
                <a:ext cx="1916321" cy="788056"/>
                <a:chOff x="4401918" y="943117"/>
                <a:chExt cx="1916321" cy="78805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97" idx="1"/>
                </p:cNvCxnSpPr>
                <p:nvPr/>
              </p:nvCxnSpPr>
              <p:spPr>
                <a:xfrm rot="10800000" flipH="1" flipV="1">
                  <a:off x="5229708" y="1206314"/>
                  <a:ext cx="1" cy="524859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17343" y="943117"/>
                  <a:ext cx="1900896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8058947" y="4393579"/>
                <a:ext cx="856549" cy="84943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Assess. modeling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253815" y="4490807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ectangle 76"/>
          <p:cNvSpPr/>
          <p:nvPr/>
        </p:nvSpPr>
        <p:spPr>
          <a:xfrm>
            <a:off x="4509602" y="3982489"/>
            <a:ext cx="3558752" cy="15475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97"/>
            <a:ext cx="838406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Metrics and Visualizations:  NARCCAP Temperature Bias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2" y="2952648"/>
            <a:ext cx="3110628" cy="270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564" y="1014245"/>
            <a:ext cx="3595141" cy="2655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25" y="2435364"/>
            <a:ext cx="3174975" cy="3104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9092" y="1116531"/>
            <a:ext cx="171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 Maps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5120" y="4870727"/>
            <a:ext cx="183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Taylor Diagrams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8643" y="2090225"/>
            <a:ext cx="183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Portrait Diagrams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898796"/>
            <a:ext cx="9143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Kim, J., D. E. </a:t>
            </a:r>
            <a:r>
              <a:rPr lang="en-US" sz="1400" dirty="0" err="1"/>
              <a:t>Waliser</a:t>
            </a:r>
            <a:r>
              <a:rPr lang="en-US" sz="1400" dirty="0"/>
              <a:t>, C. A. </a:t>
            </a:r>
            <a:r>
              <a:rPr lang="en-US" sz="1400" dirty="0" err="1"/>
              <a:t>Mattmann</a:t>
            </a:r>
            <a:r>
              <a:rPr lang="en-US" sz="1400" dirty="0"/>
              <a:t>, L. O. </a:t>
            </a:r>
            <a:r>
              <a:rPr lang="en-US" sz="1400" dirty="0" err="1"/>
              <a:t>Mearns</a:t>
            </a:r>
            <a:r>
              <a:rPr lang="en-US" sz="1400" dirty="0"/>
              <a:t>, C. E. </a:t>
            </a:r>
            <a:r>
              <a:rPr lang="en-US" sz="1400" dirty="0" err="1"/>
              <a:t>Goodale</a:t>
            </a:r>
            <a:r>
              <a:rPr lang="en-US" sz="1400" dirty="0"/>
              <a:t>, A. F. Hart, D. J. Crichton, S. McGinnis, H. Lee, P. C. Loikith, and M. </a:t>
            </a:r>
            <a:r>
              <a:rPr lang="en-US" sz="1400" dirty="0" err="1"/>
              <a:t>Boustani</a:t>
            </a:r>
            <a:r>
              <a:rPr lang="en-US" sz="1400" dirty="0"/>
              <a:t>, 2013: Evaluation of the Surface Air Temperature, Precipitation, and Insolation over the Conterminous U.S. in the NARCCAP Multi-RCM </a:t>
            </a:r>
            <a:r>
              <a:rPr lang="en-US" sz="1400" dirty="0" err="1"/>
              <a:t>Hindcast</a:t>
            </a:r>
            <a:r>
              <a:rPr lang="en-US" sz="1400" dirty="0"/>
              <a:t> Experiment Using RCMES, </a:t>
            </a:r>
            <a:r>
              <a:rPr lang="en-US" sz="1400" i="1" dirty="0"/>
              <a:t>J. Climate</a:t>
            </a:r>
            <a:r>
              <a:rPr lang="en-US" sz="1400" dirty="0"/>
              <a:t>, </a:t>
            </a:r>
            <a:r>
              <a:rPr lang="en-US" sz="1400" b="1" dirty="0"/>
              <a:t>26</a:t>
            </a:r>
            <a:r>
              <a:rPr lang="en-US" sz="1400" dirty="0"/>
              <a:t>, 5698-5715.</a:t>
            </a:r>
            <a:r>
              <a:rPr lang="en-US" sz="1400" dirty="0" smtClean="0">
                <a:effectLst/>
              </a:rPr>
              <a:t>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14" name="Picture 7" descr="Nasa-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7" name="Picture 14" descr="rcmes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9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1572</Words>
  <Application>Microsoft Macintosh PowerPoint</Application>
  <PresentationFormat>On-screen Show (4:3)</PresentationFormat>
  <Paragraphs>296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Scientific Applications of the Regional Climate Model Evaluation System (RCMES)</vt:lpstr>
      <vt:lpstr>The Regional Climate Model Evaluation System (RCMES)</vt:lpstr>
      <vt:lpstr>RCMES Architecture (http://rcmes.jpl.nasa.gov; Powered by Apache Open Climate Workbench)</vt:lpstr>
      <vt:lpstr>Meet the RCMES Team</vt:lpstr>
      <vt:lpstr>Active CORDEX Collaborations</vt:lpstr>
      <vt:lpstr>Observations Remote Sensing, In Situ, Reanalysis</vt:lpstr>
      <vt:lpstr>PowerPoint Presentation</vt:lpstr>
      <vt:lpstr>RCMES Architecture (http://rcmes.jpl.nasa.gov; Powered by Apache Open Climate Workbench)</vt:lpstr>
      <vt:lpstr>Metrics and Visualizations:  NARCCAP Temperature Bias</vt:lpstr>
      <vt:lpstr>RCMES Architecture (http://rcmes.jpl.nasa.gov; Powered by Apache Open Climate Workbench)</vt:lpstr>
      <vt:lpstr>NARCCAP Cloud-precipitation-radiation relationship</vt:lpstr>
      <vt:lpstr>Evaluation of NARCCAP Temperature PDFs and Extremes</vt:lpstr>
      <vt:lpstr>Skewness of January Surface Temperature</vt:lpstr>
      <vt:lpstr>Future Direction</vt:lpstr>
      <vt:lpstr>How do I get RCMES?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Applications of the Regional Climate Model Evaluation System (RCMES)</dc:title>
  <dc:creator>Paul Loikith</dc:creator>
  <cp:lastModifiedBy>Paul Loikith</cp:lastModifiedBy>
  <cp:revision>38</cp:revision>
  <dcterms:created xsi:type="dcterms:W3CDTF">2013-09-03T23:06:26Z</dcterms:created>
  <dcterms:modified xsi:type="dcterms:W3CDTF">2013-09-10T00:44:54Z</dcterms:modified>
</cp:coreProperties>
</file>