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4" r:id="rId4"/>
    <p:sldId id="277" r:id="rId5"/>
    <p:sldId id="262" r:id="rId6"/>
    <p:sldId id="261" r:id="rId7"/>
    <p:sldId id="265" r:id="rId8"/>
    <p:sldId id="278" r:id="rId9"/>
    <p:sldId id="270" r:id="rId10"/>
    <p:sldId id="271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C106-007D-F048-AD46-4C0D1645A372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ED0A-1040-8D49-86B8-F1ED7114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RCMES diagram with some enhancements from </a:t>
            </a:r>
            <a:r>
              <a:rPr lang="en-US" dirty="0" err="1" smtClean="0"/>
              <a:t>Jinwon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4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584A-406B-774B-9A2D-0CE58738DB18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uane.e.waliser@jpl.nasa.gov" TargetMode="External"/><Relationship Id="rId4" Type="http://schemas.openxmlformats.org/officeDocument/2006/relationships/hyperlink" Target="mailto:Chris.a.mattmann@jpl.nasa.gov" TargetMode="External"/><Relationship Id="rId5" Type="http://schemas.openxmlformats.org/officeDocument/2006/relationships/hyperlink" Target="http://climate.incubator.apache.org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ul.c.loikith@jpl.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108" y="756013"/>
            <a:ext cx="8187296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Regional Climate Model Evaluation System (RCMES):  Introduction and Demonstration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036"/>
            <a:ext cx="91440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Paul C. Loikith, Duane E. </a:t>
            </a:r>
            <a:r>
              <a:rPr lang="en-US" sz="1800" dirty="0" err="1" smtClean="0">
                <a:solidFill>
                  <a:schemeClr val="tx1"/>
                </a:solidFill>
              </a:rPr>
              <a:t>Waliser</a:t>
            </a:r>
            <a:r>
              <a:rPr lang="en-US" sz="1800" dirty="0" smtClean="0">
                <a:solidFill>
                  <a:schemeClr val="tx1"/>
                </a:solidFill>
              </a:rPr>
              <a:t>, Chris </a:t>
            </a:r>
            <a:r>
              <a:rPr lang="en-US" sz="1800" dirty="0" err="1" smtClean="0">
                <a:solidFill>
                  <a:schemeClr val="tx1"/>
                </a:solidFill>
              </a:rPr>
              <a:t>Mattmann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Jinwon</a:t>
            </a:r>
            <a:r>
              <a:rPr lang="en-US" sz="1800" dirty="0" smtClean="0">
                <a:solidFill>
                  <a:schemeClr val="tx1"/>
                </a:solidFill>
              </a:rPr>
              <a:t> Kim, </a:t>
            </a:r>
            <a:r>
              <a:rPr lang="en-US" sz="1800" dirty="0" err="1" smtClean="0">
                <a:solidFill>
                  <a:schemeClr val="tx1"/>
                </a:solidFill>
              </a:rPr>
              <a:t>Huikyo</a:t>
            </a:r>
            <a:r>
              <a:rPr lang="en-US" sz="1800" dirty="0" smtClean="0">
                <a:solidFill>
                  <a:schemeClr val="tx1"/>
                </a:solidFill>
              </a:rPr>
              <a:t> Lee, Paul M. Ramirez, Andrew F. Hart, Cameron E. </a:t>
            </a:r>
            <a:r>
              <a:rPr lang="en-US" sz="1800" dirty="0" err="1" smtClean="0">
                <a:solidFill>
                  <a:schemeClr val="tx1"/>
                </a:solidFill>
              </a:rPr>
              <a:t>Goodale</a:t>
            </a:r>
            <a:r>
              <a:rPr lang="en-US" sz="1800" dirty="0" smtClean="0">
                <a:solidFill>
                  <a:schemeClr val="tx1"/>
                </a:solidFill>
              </a:rPr>
              <a:t>, Michael J. Joyce, </a:t>
            </a:r>
            <a:r>
              <a:rPr lang="en-US" sz="1800" dirty="0" err="1" smtClean="0">
                <a:solidFill>
                  <a:schemeClr val="tx1"/>
                </a:solidFill>
              </a:rPr>
              <a:t>Shakeh</a:t>
            </a:r>
            <a:r>
              <a:rPr lang="en-US" sz="1800" dirty="0" smtClean="0">
                <a:solidFill>
                  <a:schemeClr val="tx1"/>
                </a:solidFill>
              </a:rPr>
              <a:t> E. </a:t>
            </a:r>
            <a:r>
              <a:rPr lang="en-US" sz="1800" dirty="0" err="1" smtClean="0">
                <a:solidFill>
                  <a:schemeClr val="tx1"/>
                </a:solidFill>
              </a:rPr>
              <a:t>Khudikyan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Maziyar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Boustani</a:t>
            </a:r>
            <a:r>
              <a:rPr lang="en-US" sz="1800" dirty="0" smtClean="0">
                <a:solidFill>
                  <a:schemeClr val="tx1"/>
                </a:solidFill>
              </a:rPr>
              <a:t>, Kim Whitehall, Alex Goodman, </a:t>
            </a:r>
            <a:r>
              <a:rPr lang="en-US" sz="1800" dirty="0" err="1" smtClean="0">
                <a:solidFill>
                  <a:schemeClr val="tx1"/>
                </a:solidFill>
              </a:rPr>
              <a:t>Jesslyn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Whittell</a:t>
            </a:r>
            <a:r>
              <a:rPr lang="en-US" sz="1800" dirty="0" smtClean="0">
                <a:solidFill>
                  <a:schemeClr val="tx1"/>
                </a:solidFill>
              </a:rPr>
              <a:t>, and Paul </a:t>
            </a:r>
            <a:r>
              <a:rPr lang="en-US" sz="1800" dirty="0" err="1" smtClean="0">
                <a:solidFill>
                  <a:schemeClr val="tx1"/>
                </a:solidFill>
              </a:rPr>
              <a:t>Zimdars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4" y="5409240"/>
            <a:ext cx="907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WCRP VAMOS/CORDEX Workshop on Latin-America and Caribbean CORDEX</a:t>
            </a:r>
          </a:p>
          <a:p>
            <a:pPr algn="ctr"/>
            <a:r>
              <a:rPr lang="en-US" dirty="0" smtClean="0"/>
              <a:t>LAC Phase II-Caribbean</a:t>
            </a:r>
          </a:p>
          <a:p>
            <a:pPr algn="ctr"/>
            <a:r>
              <a:rPr lang="en-US" dirty="0" smtClean="0"/>
              <a:t>April, 7-9, 2014 </a:t>
            </a:r>
          </a:p>
          <a:p>
            <a:pPr algn="ctr"/>
            <a:r>
              <a:rPr lang="en-US" dirty="0" smtClean="0"/>
              <a:t> Santo Domingo, Dominican Republic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6" y="3430278"/>
            <a:ext cx="5317417" cy="170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-26988" y="2049697"/>
            <a:ext cx="9144000" cy="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3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Future Direction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35" y="1022330"/>
            <a:ext cx="8565587" cy="52023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Observations and metrics continue to be added to RCMES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Community can contribute to RCEMT via the Apache Open Climate Workbench (</a:t>
            </a:r>
            <a:r>
              <a:rPr lang="en-US" dirty="0">
                <a:hlinkClick r:id="rId2"/>
              </a:rPr>
              <a:t>http://climate</a:t>
            </a:r>
            <a:r>
              <a:rPr lang="en-US" dirty="0" smtClean="0">
                <a:hlinkClick r:id="rId2"/>
              </a:rPr>
              <a:t>. apache.org/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Integration of metrics into the RCMES toolkit</a:t>
            </a:r>
          </a:p>
          <a:p>
            <a:endParaRPr lang="en-US" dirty="0" smtClean="0"/>
          </a:p>
          <a:p>
            <a:r>
              <a:rPr lang="en-US" dirty="0" smtClean="0"/>
              <a:t>Expanding user community and fostering new collaborations within CORDEX</a:t>
            </a:r>
          </a:p>
          <a:p>
            <a:endParaRPr lang="en-US" dirty="0"/>
          </a:p>
          <a:p>
            <a:r>
              <a:rPr lang="en-US" dirty="0" smtClean="0"/>
              <a:t>Connect to ESGF * (in progress)</a:t>
            </a:r>
          </a:p>
          <a:p>
            <a:endParaRPr lang="en-US" dirty="0"/>
          </a:p>
          <a:p>
            <a:r>
              <a:rPr lang="en-US" dirty="0" smtClean="0"/>
              <a:t>Webinar?</a:t>
            </a:r>
            <a:endParaRPr lang="en-US" dirty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RCMES Demonstration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2668" y="2735524"/>
            <a:ext cx="68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Youtube</a:t>
            </a:r>
            <a:r>
              <a:rPr lang="en-US" dirty="0" smtClean="0"/>
              <a:t> video at:  http</a:t>
            </a:r>
            <a:r>
              <a:rPr lang="en-US" dirty="0"/>
              <a:t>://</a:t>
            </a:r>
            <a:r>
              <a:rPr lang="en-US" dirty="0" err="1"/>
              <a:t>rcmes.jpl.nasa.gov</a:t>
            </a:r>
            <a:r>
              <a:rPr lang="en-US" dirty="0"/>
              <a:t>/training/videos</a:t>
            </a:r>
          </a:p>
        </p:txBody>
      </p:sp>
    </p:spTree>
    <p:extLst>
      <p:ext uri="{BB962C8B-B14F-4D97-AF65-F5344CB8AC3E}">
        <p14:creationId xmlns:p14="http://schemas.microsoft.com/office/powerpoint/2010/main" val="66986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Contact information: 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400" dirty="0" smtClean="0"/>
              <a:t>Paul Loikith: </a:t>
            </a:r>
            <a:r>
              <a:rPr lang="en-US" sz="2400" dirty="0" smtClean="0">
                <a:hlinkClick r:id="rId2"/>
              </a:rPr>
              <a:t>paul.c.loikith@jpl.nasa.gov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Duane </a:t>
            </a:r>
            <a:r>
              <a:rPr lang="en-US" sz="2400" dirty="0" err="1" smtClean="0"/>
              <a:t>Waliser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duane.e.waliser@jpl.nasa.gov</a:t>
            </a:r>
            <a:r>
              <a:rPr lang="en-US" sz="2400" dirty="0" smtClean="0"/>
              <a:t> (science PI) </a:t>
            </a:r>
          </a:p>
          <a:p>
            <a:pPr marL="0" indent="0">
              <a:buNone/>
            </a:pPr>
            <a:r>
              <a:rPr lang="en-US" sz="2400" dirty="0" smtClean="0"/>
              <a:t>Chris </a:t>
            </a:r>
            <a:r>
              <a:rPr lang="en-US" sz="2400" dirty="0" err="1" smtClean="0"/>
              <a:t>Mattmann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chris.a.mattmann@jpl.nasa.gov</a:t>
            </a:r>
            <a:r>
              <a:rPr lang="en-US" sz="2400" dirty="0" smtClean="0"/>
              <a:t> (IT PI)</a:t>
            </a:r>
          </a:p>
          <a:p>
            <a:pPr marL="0" lvl="1" indent="0">
              <a:buNone/>
            </a:pPr>
            <a:r>
              <a:rPr lang="en-US" sz="2400" dirty="0" smtClean="0"/>
              <a:t>General questions:  </a:t>
            </a:r>
            <a:r>
              <a:rPr lang="en-US" sz="2400" dirty="0" err="1" smtClean="0"/>
              <a:t>rcmes-general@jpl.nasa.gov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u="sng" dirty="0" smtClean="0"/>
              <a:t>Websites:</a:t>
            </a:r>
          </a:p>
          <a:p>
            <a:pPr marL="0" indent="0">
              <a:buNone/>
            </a:pPr>
            <a:r>
              <a:rPr lang="en-US" sz="2400" dirty="0" err="1" smtClean="0"/>
              <a:t>rcmes.jpl.nasa.gov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r</a:t>
            </a:r>
            <a:r>
              <a:rPr lang="en-US" sz="2400" dirty="0" err="1" smtClean="0"/>
              <a:t>cmes.jpl.nasa.gov</a:t>
            </a:r>
            <a:r>
              <a:rPr lang="en-US" sz="2400" dirty="0" smtClean="0"/>
              <a:t>/downloads</a:t>
            </a:r>
          </a:p>
          <a:p>
            <a:pPr marL="0" lvl="1" indent="0">
              <a:buNone/>
            </a:pPr>
            <a:r>
              <a:rPr lang="en-US" sz="2400" dirty="0" smtClean="0">
                <a:hlinkClick r:id="rId5"/>
              </a:rPr>
              <a:t>http://climate.incubator.apache.org/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4869" y="6126163"/>
            <a:ext cx="839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5" name="Picture 7" descr="Na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8" name="Picture 14" descr="rcmes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1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91" y="306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The Regional Climate Model Evaluation System (RCMES)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" y="1600200"/>
            <a:ext cx="90716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Joint collaboration:  </a:t>
            </a:r>
            <a:r>
              <a:rPr lang="en-US" dirty="0" smtClean="0">
                <a:solidFill>
                  <a:srgbClr val="FF0000"/>
                </a:solidFill>
              </a:rPr>
              <a:t>JPL/NASA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UCLA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Designed to facilitate model evaluation and decision making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Provides access to numerous (NASA) observation datasets (RCMED)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Python-based built-in toolkit (RCMET) has </a:t>
            </a:r>
            <a:r>
              <a:rPr lang="en-US" dirty="0" err="1" smtClean="0">
                <a:solidFill>
                  <a:srgbClr val="000000"/>
                </a:solidFill>
              </a:rPr>
              <a:t>regridding</a:t>
            </a:r>
            <a:r>
              <a:rPr lang="en-US" dirty="0" smtClean="0">
                <a:solidFill>
                  <a:srgbClr val="000000"/>
                </a:solidFill>
              </a:rPr>
              <a:t> capabilities and calculates and visualizes several common metrics (RMSE, Bias)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Connection to the Earth System Grid Federation allowing for access to CORDEX and CMIP5 models.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Initial target:  CORDEX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2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3716"/>
            <a:ext cx="8924903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dirty="0" smtClean="0">
                <a:solidFill>
                  <a:srgbClr val="06686D"/>
                </a:solidFill>
              </a:rPr>
              <a:t>RCMES</a:t>
            </a:r>
            <a:r>
              <a:rPr lang="en-US" sz="2667" b="1" dirty="0" smtClean="0">
                <a:solidFill>
                  <a:srgbClr val="06686D"/>
                </a:solidFill>
              </a:rPr>
              <a:t> </a:t>
            </a:r>
            <a:r>
              <a:rPr lang="en-US" sz="2667" dirty="0" smtClean="0">
                <a:solidFill>
                  <a:srgbClr val="06686D"/>
                </a:solidFill>
              </a:rPr>
              <a:t>Architecture</a:t>
            </a:r>
            <a:r>
              <a:rPr lang="en-US" sz="2667" b="1" dirty="0" smtClean="0">
                <a:solidFill>
                  <a:srgbClr val="06686D"/>
                </a:solidFill>
              </a:rPr>
              <a:t/>
            </a:r>
            <a:br>
              <a:rPr lang="en-US" sz="2667" b="1" dirty="0" smtClean="0">
                <a:solidFill>
                  <a:srgbClr val="06686D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</a:t>
            </a:r>
            <a:r>
              <a:rPr lang="en-US" sz="2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rcmes.jpl.nasa.gov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; Powered by </a:t>
            </a:r>
            <a:r>
              <a:rPr lang="en-US" sz="2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Apache Open Climate Workbench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</a:t>
            </a:r>
            <a:endParaRPr lang="en-US" sz="2000" b="1" dirty="0">
              <a:solidFill>
                <a:srgbClr val="06686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4" y="1017632"/>
            <a:ext cx="8742019" cy="5702357"/>
            <a:chOff x="182884" y="861050"/>
            <a:chExt cx="8742019" cy="5702357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82884" y="5516967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6" name="Group 90"/>
            <p:cNvGrpSpPr/>
            <p:nvPr/>
          </p:nvGrpSpPr>
          <p:grpSpPr>
            <a:xfrm>
              <a:off x="224434" y="861050"/>
              <a:ext cx="8700469" cy="5702357"/>
              <a:chOff x="215027" y="752195"/>
              <a:chExt cx="8700469" cy="570235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56318" y="2899957"/>
                <a:ext cx="112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Cloud Database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87" name="Straight Arrow Connector 86"/>
              <p:cNvCxnSpPr>
                <a:endCxn id="71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Smiley Face 95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99" name="Straight Arrow Connector 98"/>
              <p:cNvCxnSpPr>
                <a:stCxn id="96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Analyzer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Calculate evaluation metrics &amp; assessment model input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8" idx="2"/>
                <a:endCxn id="101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4" name="Straight Arrow Connector 11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058947" y="26152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16" name="Straight Arrow Connector 115"/>
              <p:cNvCxnSpPr>
                <a:endCxn id="115" idx="1"/>
              </p:cNvCxnSpPr>
              <p:nvPr/>
            </p:nvCxnSpPr>
            <p:spPr>
              <a:xfrm>
                <a:off x="6253815" y="3451171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318239" y="32154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55" name="Straight Connector 154"/>
              <p:cNvCxnSpPr>
                <a:stCxn id="30" idx="3"/>
                <a:endCxn id="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49" idx="5"/>
                <a:endCxn id="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31" idx="6"/>
                <a:endCxn id="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50" idx="3"/>
                <a:endCxn id="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47" idx="3"/>
                <a:endCxn id="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48" idx="0"/>
                <a:endCxn id="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>
                <a:off x="6318239" y="752195"/>
                <a:ext cx="1348953" cy="62711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(ESGF,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" name="Group 89"/>
              <p:cNvGrpSpPr/>
              <p:nvPr/>
            </p:nvGrpSpPr>
            <p:grpSpPr>
              <a:xfrm>
                <a:off x="4401918" y="943117"/>
                <a:ext cx="1916321" cy="788056"/>
                <a:chOff x="4401918" y="943117"/>
                <a:chExt cx="1916321" cy="78805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1"/>
                </p:cNvCxnSpPr>
                <p:nvPr/>
              </p:nvCxnSpPr>
              <p:spPr>
                <a:xfrm rot="10800000" flipH="1" flipV="1">
                  <a:off x="5229708" y="1206314"/>
                  <a:ext cx="1" cy="524859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7343" y="943117"/>
                  <a:ext cx="1900896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8058947" y="4393579"/>
                <a:ext cx="856549" cy="84943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Assess. modeling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253815" y="4490807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19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1" y="3959772"/>
            <a:ext cx="4032689" cy="19890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92450" y="0"/>
            <a:ext cx="6051550" cy="114300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Evaluation of Cloud Computing for Storage &amp; Application of NASA Observations</a:t>
            </a:r>
            <a:endParaRPr lang="en-US" sz="24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0" y="1189038"/>
            <a:ext cx="6772275" cy="4946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Challenge</a:t>
            </a:r>
          </a:p>
          <a:p>
            <a:pPr lvl="1"/>
            <a:r>
              <a:rPr lang="en-US" dirty="0" smtClean="0">
                <a:latin typeface="Calibri" charset="0"/>
              </a:rPr>
              <a:t>Regional climate model evaluation with daily temporal resolution to assess representation of extreme events.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More voluminous, requires scalability in </a:t>
            </a:r>
            <a:r>
              <a:rPr lang="en-US" dirty="0" smtClean="0">
                <a:latin typeface="Calibri" charset="0"/>
              </a:rPr>
              <a:t>web services, system throughput, </a:t>
            </a:r>
            <a:r>
              <a:rPr lang="en-US" dirty="0">
                <a:latin typeface="Calibri" charset="0"/>
              </a:rPr>
              <a:t>and also </a:t>
            </a:r>
            <a:r>
              <a:rPr lang="en-US" dirty="0" smtClean="0">
                <a:latin typeface="Calibri" charset="0"/>
              </a:rPr>
              <a:t>elasticity based on study demands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Objective</a:t>
            </a:r>
          </a:p>
          <a:p>
            <a:pPr lvl="1"/>
            <a:r>
              <a:rPr lang="en-US" dirty="0" smtClean="0">
                <a:latin typeface="Calibri" charset="0"/>
              </a:rPr>
              <a:t>Understand and evaluate popular cloud computing technologies, and provide a framework for selecting the best one for supporting Regional Climate Model Evaluation System (RCMES) &amp; applications such as the National Climate Assessment and IPCC’s CORDEX regional model evaluations.</a:t>
            </a: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Results </a:t>
            </a:r>
          </a:p>
          <a:p>
            <a:pPr lvl="1"/>
            <a:r>
              <a:rPr lang="en-US" dirty="0" smtClean="0">
                <a:latin typeface="Calibri" charset="0"/>
              </a:rPr>
              <a:t>Conducted evaluation demonstrating 44 %</a:t>
            </a:r>
            <a:br>
              <a:rPr lang="en-US" dirty="0" smtClean="0">
                <a:latin typeface="Calibri" charset="0"/>
              </a:rPr>
            </a:br>
            <a:r>
              <a:rPr lang="en-US" dirty="0" err="1" smtClean="0">
                <a:latin typeface="Calibri" charset="0"/>
              </a:rPr>
              <a:t>avg</a:t>
            </a:r>
            <a:r>
              <a:rPr lang="en-US" dirty="0" smtClean="0">
                <a:latin typeface="Calibri" charset="0"/>
              </a:rPr>
              <a:t> query time speedup of </a:t>
            </a:r>
            <a:r>
              <a:rPr lang="en-US" dirty="0" err="1" smtClean="0">
                <a:latin typeface="Calibri" charset="0"/>
              </a:rPr>
              <a:t>PostGIS</a:t>
            </a:r>
            <a:r>
              <a:rPr lang="en-US" dirty="0" smtClean="0">
                <a:latin typeface="Calibri" charset="0"/>
              </a:rPr>
              <a:t> over MySQL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5 years of 5 parameters of </a:t>
            </a:r>
            <a:r>
              <a:rPr lang="en-US" dirty="0" err="1" smtClean="0">
                <a:latin typeface="Calibri" charset="0"/>
              </a:rPr>
              <a:t>obs</a:t>
            </a:r>
            <a:r>
              <a:rPr lang="en-US" dirty="0" smtClean="0">
                <a:latin typeface="Calibri" charset="0"/>
              </a:rPr>
              <a:t> data in RCMES</a:t>
            </a:r>
          </a:p>
          <a:p>
            <a:pPr lvl="1"/>
            <a:r>
              <a:rPr lang="en-US" dirty="0" smtClean="0">
                <a:latin typeface="Calibri" charset="0"/>
              </a:rPr>
              <a:t>Will incorporate into RCMES to facilitate NCA</a:t>
            </a:r>
          </a:p>
          <a:p>
            <a:pPr marL="457200" lvl="1" indent="0">
              <a:buNone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  and </a:t>
            </a:r>
            <a:r>
              <a:rPr lang="en-US" smtClean="0">
                <a:latin typeface="Calibri" charset="0"/>
              </a:rPr>
              <a:t>CORDEX regional </a:t>
            </a:r>
            <a:r>
              <a:rPr lang="en-US" dirty="0" smtClean="0">
                <a:latin typeface="Calibri" charset="0"/>
              </a:rPr>
              <a:t>model evaluations.</a:t>
            </a:r>
          </a:p>
          <a:p>
            <a:pPr marL="457200" lvl="1" indent="0">
              <a:buNone/>
            </a:pPr>
            <a:endParaRPr lang="en-US" dirty="0">
              <a:latin typeface="Calibri" charset="0"/>
            </a:endParaRP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46" y="1189017"/>
            <a:ext cx="1830201" cy="24402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" y="6396335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C. Mattmann</a:t>
            </a:r>
            <a:r>
              <a:rPr lang="en-US" sz="1200" dirty="0" smtClean="0"/>
              <a:t>, D. </a:t>
            </a:r>
            <a:r>
              <a:rPr lang="en-US" sz="1200" dirty="0" err="1" smtClean="0"/>
              <a:t>Waliser</a:t>
            </a:r>
            <a:r>
              <a:rPr lang="en-US" sz="1200" dirty="0" smtClean="0"/>
              <a:t>, J. Kim, C. </a:t>
            </a:r>
            <a:r>
              <a:rPr lang="en-US" sz="1200" dirty="0" err="1" smtClean="0"/>
              <a:t>Goodale</a:t>
            </a:r>
            <a:r>
              <a:rPr lang="en-US" sz="1200" dirty="0" smtClean="0"/>
              <a:t>, A. Hart, P. Ramirez, D. Crichton, P. </a:t>
            </a:r>
            <a:r>
              <a:rPr lang="en-US" sz="1200" dirty="0" err="1" smtClean="0"/>
              <a:t>Zimdars</a:t>
            </a:r>
            <a:r>
              <a:rPr lang="en-US" sz="1200" dirty="0" smtClean="0"/>
              <a:t>, M. </a:t>
            </a:r>
            <a:r>
              <a:rPr lang="en-US" sz="1200" dirty="0" err="1" smtClean="0"/>
              <a:t>Boustani</a:t>
            </a:r>
            <a:r>
              <a:rPr lang="en-US" sz="1200" dirty="0" smtClean="0"/>
              <a:t>, H. Lee, P. </a:t>
            </a:r>
            <a:r>
              <a:rPr lang="en-US" sz="1200" dirty="0" err="1" smtClean="0"/>
              <a:t>Loikith</a:t>
            </a:r>
            <a:r>
              <a:rPr lang="en-US" sz="1200" dirty="0" smtClean="0"/>
              <a:t>, K. Whitehall, C. Jack, B. </a:t>
            </a:r>
            <a:r>
              <a:rPr lang="en-US" sz="1200" dirty="0" err="1" smtClean="0"/>
              <a:t>Hewitson</a:t>
            </a:r>
            <a:r>
              <a:rPr lang="en-US" sz="1200" dirty="0" smtClean="0"/>
              <a:t>. Cloud Computing and Virtualization Within the Regional Climate Model and Evaluation System. </a:t>
            </a:r>
            <a:r>
              <a:rPr lang="en-US" sz="1200" i="1" dirty="0" smtClean="0"/>
              <a:t>Earth Science Informatics</a:t>
            </a:r>
            <a:r>
              <a:rPr lang="en-US" sz="1200" dirty="0" smtClean="0"/>
              <a:t>, 2013.</a:t>
            </a:r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7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Meet the RCMES Team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8303"/>
            <a:ext cx="9143999" cy="463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Science Team: 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Duane </a:t>
            </a:r>
            <a:r>
              <a:rPr lang="en-US" sz="2200" b="1" dirty="0" err="1" smtClean="0">
                <a:solidFill>
                  <a:schemeClr val="tx1"/>
                </a:solidFill>
              </a:rPr>
              <a:t>Waliser</a:t>
            </a:r>
            <a:r>
              <a:rPr lang="en-US" sz="2200" b="1" dirty="0" smtClean="0">
                <a:solidFill>
                  <a:schemeClr val="tx1"/>
                </a:solidFill>
              </a:rPr>
              <a:t> (PI, JPL/Caltech, UCLA)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Jinwon</a:t>
            </a:r>
            <a:r>
              <a:rPr lang="en-US" sz="2200" dirty="0" smtClean="0">
                <a:solidFill>
                  <a:schemeClr val="tx1"/>
                </a:solidFill>
              </a:rPr>
              <a:t> Kim (UCLA),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Paul Loikith (JPL/Caltech), </a:t>
            </a:r>
            <a:r>
              <a:rPr lang="en-US" sz="2200" dirty="0" err="1" smtClean="0">
                <a:solidFill>
                  <a:schemeClr val="tx1"/>
                </a:solidFill>
              </a:rPr>
              <a:t>Huikyo</a:t>
            </a:r>
            <a:r>
              <a:rPr lang="en-US" sz="2200" dirty="0" smtClean="0">
                <a:solidFill>
                  <a:schemeClr val="tx1"/>
                </a:solidFill>
              </a:rPr>
              <a:t> Lee (JPL/Caltech),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Kim Whitehall (Howard University)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IT Team:</a:t>
            </a:r>
          </a:p>
          <a:p>
            <a:pPr marL="0" indent="0">
              <a:buNone/>
            </a:pPr>
            <a:r>
              <a:rPr lang="en-US" sz="2200" b="1" dirty="0" smtClean="0"/>
              <a:t>Chris </a:t>
            </a:r>
            <a:r>
              <a:rPr lang="en-US" sz="2200" b="1" dirty="0" err="1" smtClean="0"/>
              <a:t>Mattmann</a:t>
            </a:r>
            <a:r>
              <a:rPr lang="en-US" sz="2200" b="1" dirty="0" smtClean="0"/>
              <a:t> (PI, JPL/Caltech, UCLA)</a:t>
            </a:r>
            <a:r>
              <a:rPr lang="en-US" sz="2200" dirty="0" smtClean="0"/>
              <a:t>, Paul Ramirez (JPL/Caltech), </a:t>
            </a:r>
          </a:p>
          <a:p>
            <a:pPr marL="0" indent="0">
              <a:buNone/>
            </a:pPr>
            <a:r>
              <a:rPr lang="en-US" sz="2200" dirty="0" smtClean="0"/>
              <a:t>Cameron </a:t>
            </a:r>
            <a:r>
              <a:rPr lang="en-US" sz="2200" dirty="0" err="1" smtClean="0"/>
              <a:t>Goodale</a:t>
            </a:r>
            <a:r>
              <a:rPr lang="en-US" sz="2200" dirty="0" smtClean="0"/>
              <a:t> (JPL/Caltech), Michael Joyce (JPL/Caltech), </a:t>
            </a:r>
          </a:p>
          <a:p>
            <a:pPr marL="0" indent="0">
              <a:buNone/>
            </a:pPr>
            <a:r>
              <a:rPr lang="en-US" sz="2200" dirty="0" err="1" smtClean="0"/>
              <a:t>Maziyar</a:t>
            </a:r>
            <a:r>
              <a:rPr lang="en-US" sz="2200" dirty="0" smtClean="0"/>
              <a:t> </a:t>
            </a:r>
            <a:r>
              <a:rPr lang="en-US" sz="2200" dirty="0" err="1" smtClean="0"/>
              <a:t>Boustani</a:t>
            </a:r>
            <a:r>
              <a:rPr lang="en-US" sz="2200" dirty="0" smtClean="0"/>
              <a:t> (JPL/Caltech), Andrew Hart (JPL/Caltech), </a:t>
            </a:r>
          </a:p>
          <a:p>
            <a:pPr marL="0" indent="0">
              <a:buNone/>
            </a:pPr>
            <a:r>
              <a:rPr lang="en-US" sz="2200" dirty="0" err="1" smtClean="0"/>
              <a:t>Shakeh</a:t>
            </a:r>
            <a:r>
              <a:rPr lang="en-US" sz="2200" dirty="0" smtClean="0"/>
              <a:t> </a:t>
            </a:r>
            <a:r>
              <a:rPr lang="en-US" sz="2200" dirty="0" err="1" smtClean="0"/>
              <a:t>Khudikyan</a:t>
            </a:r>
            <a:r>
              <a:rPr lang="en-US" sz="2200" dirty="0" smtClean="0"/>
              <a:t> (JPL/Caltech), </a:t>
            </a:r>
          </a:p>
          <a:p>
            <a:pPr marL="0" indent="0">
              <a:buNone/>
            </a:pPr>
            <a:r>
              <a:rPr lang="en-US" sz="2200" dirty="0" err="1" smtClean="0"/>
              <a:t>Jesslyn</a:t>
            </a:r>
            <a:r>
              <a:rPr lang="en-US" sz="2200" dirty="0" smtClean="0"/>
              <a:t> </a:t>
            </a:r>
            <a:r>
              <a:rPr lang="en-US" sz="2200" dirty="0" err="1" smtClean="0"/>
              <a:t>Whittel</a:t>
            </a:r>
            <a:r>
              <a:rPr lang="en-US" sz="2200" dirty="0" smtClean="0"/>
              <a:t> (University of California, Berkeley), </a:t>
            </a:r>
          </a:p>
          <a:p>
            <a:pPr marL="0" indent="0">
              <a:buNone/>
            </a:pPr>
            <a:r>
              <a:rPr lang="en-US" sz="2200" dirty="0" smtClean="0"/>
              <a:t>Alex Goodman (Colorado State University)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8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1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Active CORDEX Collaborations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9" y="1275742"/>
            <a:ext cx="8757347" cy="55822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8080" y="2096547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*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25" y="410991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5386" y="233978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13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6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0717" y="2590609"/>
            <a:ext cx="113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8187" y="2500773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187" y="4316382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2114" y="3063056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482" y="987374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86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3366FF"/>
                </a:solidFill>
              </a:rPr>
              <a:t>Observations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Remote Sensing</a:t>
            </a:r>
            <a:r>
              <a:rPr lang="en-US" sz="3200" dirty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In Situ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Reanalysis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Temperature (</a:t>
            </a:r>
            <a:r>
              <a:rPr lang="en-US" dirty="0" smtClean="0">
                <a:solidFill>
                  <a:srgbClr val="FF0000"/>
                </a:solidFill>
              </a:rPr>
              <a:t>AIRS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Precipitation (</a:t>
            </a:r>
            <a:r>
              <a:rPr lang="en-US" dirty="0" smtClean="0">
                <a:solidFill>
                  <a:srgbClr val="FF0000"/>
                </a:solidFill>
              </a:rPr>
              <a:t>TRMM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CPC</a:t>
            </a:r>
            <a:r>
              <a:rPr lang="en-US" dirty="0"/>
              <a:t>, GPCP)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Radiation/clouds (</a:t>
            </a:r>
            <a:r>
              <a:rPr lang="en-US" dirty="0" smtClean="0">
                <a:solidFill>
                  <a:srgbClr val="FF0000"/>
                </a:solidFill>
              </a:rPr>
              <a:t>CERES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MODIS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Sea surface height (</a:t>
            </a:r>
            <a:r>
              <a:rPr lang="en-US" dirty="0" smtClean="0">
                <a:solidFill>
                  <a:srgbClr val="FF0000"/>
                </a:solidFill>
              </a:rPr>
              <a:t>AVISO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Sea surface temperature (</a:t>
            </a:r>
            <a:r>
              <a:rPr lang="en-US" dirty="0" smtClean="0">
                <a:solidFill>
                  <a:srgbClr val="FF0000"/>
                </a:solidFill>
              </a:rPr>
              <a:t>AMSRE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Winds (</a:t>
            </a:r>
            <a:r>
              <a:rPr lang="en-US" dirty="0" err="1" smtClean="0">
                <a:solidFill>
                  <a:srgbClr val="FF0000"/>
                </a:solidFill>
              </a:rPr>
              <a:t>QuikSCAT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Multivariate reanalysis (</a:t>
            </a:r>
            <a:r>
              <a:rPr lang="en-US" dirty="0">
                <a:solidFill>
                  <a:srgbClr val="3366FF"/>
                </a:solidFill>
              </a:rPr>
              <a:t>MERRA, NARR, </a:t>
            </a:r>
            <a:r>
              <a:rPr lang="en-US" dirty="0" smtClean="0">
                <a:solidFill>
                  <a:srgbClr val="3366FF"/>
                </a:solidFill>
              </a:rPr>
              <a:t>NLDAS, ERA-Interim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to come…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Ongoing Model Evaluation Studies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4" name="Picture 3" descr="kmeans_4groups_Normal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5" y="1291545"/>
            <a:ext cx="2790217" cy="4071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27513"/>
            <a:ext cx="2923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K-means clustering to evaluate surface temperature variance and </a:t>
            </a:r>
            <a:r>
              <a:rPr lang="en-US" dirty="0" err="1" smtClean="0"/>
              <a:t>skewness</a:t>
            </a:r>
            <a:r>
              <a:rPr lang="en-US" dirty="0" smtClean="0"/>
              <a:t> over South America (</a:t>
            </a:r>
            <a:r>
              <a:rPr lang="en-US" dirty="0" err="1" smtClean="0"/>
              <a:t>Huikyo</a:t>
            </a:r>
            <a:r>
              <a:rPr lang="en-US" dirty="0" smtClean="0"/>
              <a:t> Lee - lead).</a:t>
            </a:r>
            <a:endParaRPr lang="en-US" dirty="0"/>
          </a:p>
        </p:txBody>
      </p:sp>
      <p:pic>
        <p:nvPicPr>
          <p:cNvPr id="6" name="Picture 5" descr="chicago_narr_slp_col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1291545"/>
            <a:ext cx="3010298" cy="1604481"/>
          </a:xfrm>
          <a:prstGeom prst="rect">
            <a:avLst/>
          </a:prstGeom>
        </p:spPr>
      </p:pic>
      <p:pic>
        <p:nvPicPr>
          <p:cNvPr id="7" name="Picture 6" descr="chicago_rcm_slp_col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3078536"/>
            <a:ext cx="3255425" cy="161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3762" y="4759253"/>
            <a:ext cx="2962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scale meteorological patterns associated with temperature extremes over North America (Paul Loikith - lead 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 bwMode="auto">
          <a:xfrm>
            <a:off x="6173470" y="1291545"/>
            <a:ext cx="2970530" cy="2108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6881" y="3400380"/>
            <a:ext cx="265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Bayesian model averaging for optimal multi-model ensemble configurations.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Huikyo</a:t>
            </a:r>
            <a:r>
              <a:rPr lang="en-US" dirty="0" smtClean="0"/>
              <a:t> Lee - lead)</a:t>
            </a:r>
            <a:endParaRPr lang="en-US" dirty="0"/>
          </a:p>
        </p:txBody>
      </p:sp>
      <p:pic>
        <p:nvPicPr>
          <p:cNvPr id="11" name="Picture 7" descr="Na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28423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Ways to Use RCMES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32" y="117246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RCMES in a virtual machine environment</a:t>
            </a:r>
          </a:p>
          <a:p>
            <a:pPr lvl="1"/>
            <a:r>
              <a:rPr lang="en-US" sz="2000" dirty="0" smtClean="0"/>
              <a:t>Downloadable from </a:t>
            </a:r>
            <a:r>
              <a:rPr lang="en-US" sz="2000" dirty="0" err="1" smtClean="0"/>
              <a:t>rcmes.jpl.nasa.gov</a:t>
            </a:r>
            <a:r>
              <a:rPr lang="en-US" sz="2000" dirty="0" smtClean="0"/>
              <a:t>/downloads</a:t>
            </a:r>
            <a:endParaRPr lang="en-US" sz="2000" dirty="0"/>
          </a:p>
          <a:p>
            <a:pPr lvl="1"/>
            <a:r>
              <a:rPr lang="en-US" sz="2000" dirty="0" smtClean="0"/>
              <a:t>Comes with all Python libraries installed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RCMES open source code from Apache Open Climate Workbench</a:t>
            </a:r>
          </a:p>
          <a:p>
            <a:pPr lvl="1"/>
            <a:r>
              <a:rPr lang="en-US" sz="2000" dirty="0" smtClean="0"/>
              <a:t>Source code downloadable from </a:t>
            </a:r>
            <a:r>
              <a:rPr lang="en-US" sz="2000" dirty="0">
                <a:hlinkClick r:id="rId2"/>
              </a:rPr>
              <a:t>http://climate.incubator.apache.org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Requires all necessary Python libraries installed on local machine</a:t>
            </a:r>
          </a:p>
          <a:p>
            <a:pPr lvl="1"/>
            <a:r>
              <a:rPr lang="en-US" sz="2000" dirty="0" smtClean="0"/>
              <a:t>Easily customizable, can interact easily with your own model/</a:t>
            </a:r>
            <a:r>
              <a:rPr lang="en-US" sz="2000" dirty="0" err="1" smtClean="0"/>
              <a:t>obs</a:t>
            </a:r>
            <a:r>
              <a:rPr lang="en-US" sz="2000" dirty="0" smtClean="0"/>
              <a:t> data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Available in command line and interactive users interface (UI) formats.</a:t>
            </a:r>
          </a:p>
          <a:p>
            <a:endParaRPr lang="en-US" sz="2400" dirty="0"/>
          </a:p>
          <a:p>
            <a:r>
              <a:rPr lang="en-US" sz="2400" dirty="0" smtClean="0"/>
              <a:t>Downloading instructions available at </a:t>
            </a:r>
            <a:r>
              <a:rPr lang="en-US" sz="2400" dirty="0" err="1" smtClean="0"/>
              <a:t>rcmes.jpl.nasa.gov</a:t>
            </a:r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400" dirty="0" smtClean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7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1035</Words>
  <Application>Microsoft Macintosh PowerPoint</Application>
  <PresentationFormat>On-screen Show (4:3)</PresentationFormat>
  <Paragraphs>178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Regional Climate Model Evaluation System (RCMES):  Introduction and Demonstration</vt:lpstr>
      <vt:lpstr>The Regional Climate Model Evaluation System (RCMES)</vt:lpstr>
      <vt:lpstr>RCMES Architecture (http://rcmes.jpl.nasa.gov; Powered by Apache Open Climate Workbench)</vt:lpstr>
      <vt:lpstr>Evaluation of Cloud Computing for Storage &amp; Application of NASA Observations</vt:lpstr>
      <vt:lpstr>Meet the RCMES Team</vt:lpstr>
      <vt:lpstr>Active CORDEX Collaborations</vt:lpstr>
      <vt:lpstr>Observations Remote Sensing, In Situ, Reanalysis</vt:lpstr>
      <vt:lpstr>Ongoing Model Evaluation Studies</vt:lpstr>
      <vt:lpstr>Ways to Use RCMES</vt:lpstr>
      <vt:lpstr>Future Direction</vt:lpstr>
      <vt:lpstr>RCMES Demonstration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Applications of the Regional Climate Model Evaluation System (RCMES)</dc:title>
  <dc:creator>Paul Loikith</dc:creator>
  <cp:lastModifiedBy>Paul Loikith</cp:lastModifiedBy>
  <cp:revision>53</cp:revision>
  <dcterms:created xsi:type="dcterms:W3CDTF">2013-09-03T23:06:26Z</dcterms:created>
  <dcterms:modified xsi:type="dcterms:W3CDTF">2014-04-07T12:28:48Z</dcterms:modified>
</cp:coreProperties>
</file>