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61" r:id="rId4"/>
    <p:sldId id="260" r:id="rId5"/>
    <p:sldId id="262" r:id="rId6"/>
    <p:sldId id="258" r:id="rId7"/>
    <p:sldId id="263" r:id="rId8"/>
    <p:sldId id="264" r:id="rId9"/>
    <p:sldId id="267" r:id="rId10"/>
    <p:sldId id="268" r:id="rId11"/>
    <p:sldId id="269" r:id="rId12"/>
    <p:sldId id="271" r:id="rId13"/>
    <p:sldId id="275" r:id="rId14"/>
    <p:sldId id="270" r:id="rId15"/>
    <p:sldId id="283" r:id="rId16"/>
    <p:sldId id="292" r:id="rId17"/>
    <p:sldId id="297" r:id="rId18"/>
    <p:sldId id="298" r:id="rId19"/>
    <p:sldId id="299" r:id="rId20"/>
    <p:sldId id="293" r:id="rId21"/>
    <p:sldId id="294" r:id="rId22"/>
    <p:sldId id="295" r:id="rId23"/>
    <p:sldId id="296" r:id="rId24"/>
    <p:sldId id="276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40" d="100"/>
          <a:sy n="140" d="100"/>
        </p:scale>
        <p:origin x="-2920" y="-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10FCE-CB9C-8F4B-9247-76B0E4F40958}" type="datetimeFigureOut">
              <a:rPr lang="en-US" smtClean="0"/>
              <a:t>8/19/14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9DE4A-4A2B-DB45-B938-D904C1930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52344-7726-964D-BCCE-25BA7E30F0F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2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6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8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6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0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1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4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20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3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3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6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7F83F-EC86-6046-9432-531FD0547771}" type="datetimeFigureOut">
              <a:rPr lang="en-US" smtClean="0"/>
              <a:t>8/19/14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EB4B7-043F-E04D-812A-5257AA86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5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ti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imate.incubator.apache.org/" TargetMode="Externa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wiki.apache.org/confluence/display/CLIMATE/Home" TargetMode="Externa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apache.org/" TargetMode="External"/><Relationship Id="rId4" Type="http://schemas.openxmlformats.org/officeDocument/2006/relationships/hyperlink" Target="mailto:dev@climate.apache.org" TargetMode="External"/><Relationship Id="rId5" Type="http://schemas.openxmlformats.org/officeDocument/2006/relationships/hyperlink" Target="mailto:huikyo.lee@jpl.nasa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cmes.jpl.nasa.g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571" y="958058"/>
            <a:ext cx="8708571" cy="147002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Statistical Downscaling using </a:t>
            </a:r>
            <a:br>
              <a:rPr lang="en-US" sz="3200" dirty="0" smtClean="0"/>
            </a:br>
            <a:r>
              <a:rPr lang="en-US" sz="3200" dirty="0" smtClean="0"/>
              <a:t>the Regional Climate Model Evaluation System (RCMES)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86439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RCMES team at Jet Propulsion Laboratory</a:t>
            </a:r>
            <a:endParaRPr lang="en-US" sz="2400" dirty="0"/>
          </a:p>
        </p:txBody>
      </p:sp>
      <p:pic>
        <p:nvPicPr>
          <p:cNvPr id="4" name="Picture 7" descr="Nasa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738985" cy="6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985" y="11912"/>
            <a:ext cx="22621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Jet Propulsion Laboratory</a:t>
            </a:r>
            <a:r>
              <a:rPr lang="en-US" sz="12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1200" dirty="0">
                <a:ea typeface="ＭＳ Ｐゴシック" charset="-128"/>
                <a:cs typeface="ＭＳ Ｐゴシック" charset="-128"/>
              </a:rPr>
            </a:br>
            <a:r>
              <a:rPr lang="en-US" sz="1200" dirty="0">
                <a:ea typeface="ＭＳ Ｐゴシック" charset="-128"/>
                <a:cs typeface="ＭＳ Ｐゴシック" charset="-128"/>
              </a:rPr>
              <a:t>California Institute of Technology</a:t>
            </a:r>
          </a:p>
        </p:txBody>
      </p:sp>
      <p:pic>
        <p:nvPicPr>
          <p:cNvPr id="6" name="Picture 14" descr="rcmes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27" y="1"/>
            <a:ext cx="735185" cy="6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3897230"/>
            <a:ext cx="6467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APEC Climate Center Training Program 2014</a:t>
            </a:r>
          </a:p>
          <a:p>
            <a:pPr algn="ctr"/>
            <a:r>
              <a:rPr lang="en-US" sz="2400" dirty="0" smtClean="0"/>
              <a:t>Busan, South Korea</a:t>
            </a:r>
          </a:p>
          <a:p>
            <a:pPr algn="ctr"/>
            <a:r>
              <a:rPr lang="en-US" sz="2400" dirty="0" smtClean="0"/>
              <a:t>August 29, 2014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08432" y="5097559"/>
            <a:ext cx="8394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F0"/>
                </a:solidFill>
              </a:rPr>
              <a:t>http://rcmes.jpl.nasa.gov </a:t>
            </a:r>
          </a:p>
          <a:p>
            <a:pPr algn="ctr"/>
            <a:r>
              <a:rPr lang="en-US" sz="3200" dirty="0" smtClean="0">
                <a:solidFill>
                  <a:srgbClr val="00B0F0"/>
                </a:solidFill>
              </a:rPr>
              <a:t>http://climate.apache.org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3302" y="6482554"/>
            <a:ext cx="388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Courtesy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Dr. Paul Loikith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9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71" y="24165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Evaluation of NARCCAP Temperature PDFs and Extremes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4" name="Picture 3" descr="Figure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35" y="1277963"/>
            <a:ext cx="6115636" cy="4586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79619"/>
            <a:ext cx="780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Loikith, P. C., D. E. </a:t>
            </a:r>
            <a:r>
              <a:rPr lang="en-US" sz="1200" dirty="0" err="1"/>
              <a:t>Waliser</a:t>
            </a:r>
            <a:r>
              <a:rPr lang="en-US" sz="1200" dirty="0"/>
              <a:t>, J. Kim, H. Lee, B. R. </a:t>
            </a:r>
            <a:r>
              <a:rPr lang="en-US" sz="1200" dirty="0" err="1"/>
              <a:t>Lintner</a:t>
            </a:r>
            <a:r>
              <a:rPr lang="en-US" sz="1200" dirty="0"/>
              <a:t>, J. D. </a:t>
            </a:r>
            <a:r>
              <a:rPr lang="en-US" sz="1200" dirty="0" err="1"/>
              <a:t>Neelin</a:t>
            </a:r>
            <a:r>
              <a:rPr lang="en-US" sz="1200" dirty="0"/>
              <a:t>, S. McGinnis, C. </a:t>
            </a:r>
            <a:r>
              <a:rPr lang="en-US" sz="1200" dirty="0" err="1"/>
              <a:t>Mattmann</a:t>
            </a:r>
            <a:r>
              <a:rPr lang="en-US" sz="1200" dirty="0"/>
              <a:t>, and L. O. </a:t>
            </a:r>
            <a:r>
              <a:rPr lang="en-US" sz="1200" dirty="0" err="1"/>
              <a:t>Mearns</a:t>
            </a:r>
            <a:r>
              <a:rPr lang="en-US" sz="1200" dirty="0"/>
              <a:t>, Surface Temperature Probability Distributions in the NARCCAP </a:t>
            </a:r>
            <a:r>
              <a:rPr lang="en-US" sz="1200" dirty="0" err="1"/>
              <a:t>Hindcast</a:t>
            </a:r>
            <a:r>
              <a:rPr lang="en-US" sz="1200" dirty="0"/>
              <a:t> Experiment:  Evaluation Methodology, Metrics and Results</a:t>
            </a:r>
            <a:r>
              <a:rPr lang="en-US" sz="1200" dirty="0" smtClean="0"/>
              <a:t>, </a:t>
            </a:r>
            <a:r>
              <a:rPr lang="en-US" sz="1200" i="1" dirty="0" smtClean="0"/>
              <a:t>under review for </a:t>
            </a:r>
            <a:r>
              <a:rPr lang="en-US" sz="1200" i="1" dirty="0"/>
              <a:t>J. </a:t>
            </a:r>
            <a:r>
              <a:rPr lang="en-US" sz="1200" i="1" dirty="0" smtClean="0"/>
              <a:t>Climate</a:t>
            </a:r>
            <a:r>
              <a:rPr lang="en-US" sz="1200" dirty="0" smtClean="0"/>
              <a:t>.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50805" y="6488668"/>
            <a:ext cx="259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r</a:t>
            </a:r>
            <a:r>
              <a:rPr lang="en-US" dirty="0" err="1" smtClean="0"/>
              <a:t>cmes.jpl.nasa.gov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5400000">
            <a:off x="6955134" y="3713524"/>
            <a:ext cx="371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temperature </a:t>
            </a:r>
            <a:r>
              <a:rPr lang="en-US" dirty="0" err="1" smtClean="0"/>
              <a:t>skewness</a:t>
            </a:r>
            <a:endParaRPr lang="en-US" dirty="0"/>
          </a:p>
        </p:txBody>
      </p:sp>
      <p:pic>
        <p:nvPicPr>
          <p:cNvPr id="11" name="Picture 10" descr="skewness_exampl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5" y="1384650"/>
            <a:ext cx="2244350" cy="123578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1643560" y="1725112"/>
            <a:ext cx="1127401" cy="316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0492" y="1093297"/>
            <a:ext cx="16231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Skewness</a:t>
            </a:r>
            <a:r>
              <a:rPr lang="en-US" dirty="0" smtClean="0"/>
              <a:t>=-1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848140"/>
            <a:ext cx="635147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Most models reproduce boundary between primarily positive and negative </a:t>
            </a:r>
            <a:r>
              <a:rPr lang="en-US" dirty="0" err="1" smtClean="0"/>
              <a:t>skewness</a:t>
            </a:r>
            <a:r>
              <a:rPr lang="en-US" dirty="0" smtClean="0"/>
              <a:t> well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Skewness</a:t>
            </a:r>
            <a:r>
              <a:rPr lang="en-US" dirty="0" smtClean="0"/>
              <a:t> is primarily positive in north where large warm temperature excursions occur due to infrequent warm advection from south, these are not possible on cold tail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Coherent area of negative </a:t>
            </a:r>
            <a:r>
              <a:rPr lang="en-US" dirty="0" err="1" smtClean="0"/>
              <a:t>skewness</a:t>
            </a:r>
            <a:r>
              <a:rPr lang="en-US" dirty="0" smtClean="0"/>
              <a:t> from Pacific Ocean to Great Lakes is well simulated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Observational uncertainty low-NARR and MERRA agree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1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6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Ongoing Model Evaluation Studies</a:t>
            </a:r>
            <a:endParaRPr lang="en-US" sz="2800" dirty="0">
              <a:solidFill>
                <a:srgbClr val="3366FF"/>
              </a:solidFill>
            </a:endParaRPr>
          </a:p>
        </p:txBody>
      </p:sp>
      <p:pic>
        <p:nvPicPr>
          <p:cNvPr id="4" name="Picture 3" descr="kmeans_4groups_Normal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5" y="1291545"/>
            <a:ext cx="2790217" cy="4071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27513"/>
            <a:ext cx="29232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K-means clustering to evaluate surface temperature variance and </a:t>
            </a:r>
            <a:r>
              <a:rPr lang="en-US" dirty="0" err="1" smtClean="0"/>
              <a:t>skewness</a:t>
            </a:r>
            <a:r>
              <a:rPr lang="en-US" dirty="0" smtClean="0"/>
              <a:t> over South America (</a:t>
            </a:r>
            <a:r>
              <a:rPr lang="en-US" dirty="0" err="1" smtClean="0"/>
              <a:t>Huikyo</a:t>
            </a:r>
            <a:r>
              <a:rPr lang="en-US" dirty="0" smtClean="0"/>
              <a:t> Lee - lead).</a:t>
            </a:r>
            <a:endParaRPr lang="en-US" dirty="0"/>
          </a:p>
        </p:txBody>
      </p:sp>
      <p:pic>
        <p:nvPicPr>
          <p:cNvPr id="6" name="Picture 5" descr="chicago_narr_slp_cold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62" y="1291545"/>
            <a:ext cx="3010298" cy="1604481"/>
          </a:xfrm>
          <a:prstGeom prst="rect">
            <a:avLst/>
          </a:prstGeom>
        </p:spPr>
      </p:pic>
      <p:pic>
        <p:nvPicPr>
          <p:cNvPr id="7" name="Picture 6" descr="chicago_rcm_slp_cold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62" y="3078536"/>
            <a:ext cx="3255425" cy="1612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3762" y="4759253"/>
            <a:ext cx="2962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scale meteorological patterns associated with temperature extremes over North America (Paul Loikith - lead )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/>
          <a:stretch/>
        </p:blipFill>
        <p:spPr bwMode="auto">
          <a:xfrm>
            <a:off x="6173470" y="1291545"/>
            <a:ext cx="2970530" cy="2108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26881" y="3400380"/>
            <a:ext cx="2658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Bayesian model averaging for optimal multi-model ensemble configurations.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Huikyo</a:t>
            </a:r>
            <a:r>
              <a:rPr lang="en-US" dirty="0" smtClean="0"/>
              <a:t> Lee - lead)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025" y="3233305"/>
            <a:ext cx="286811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 just for RCMs, CMIP data too!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5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78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Ways to Use RCMES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32" y="1311788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RCMES in a virtual machine environment</a:t>
            </a:r>
          </a:p>
          <a:p>
            <a:pPr lvl="1"/>
            <a:r>
              <a:rPr lang="en-US" sz="1800" dirty="0" smtClean="0"/>
              <a:t>Downloadable from </a:t>
            </a:r>
            <a:r>
              <a:rPr lang="en-US" sz="1800" dirty="0" err="1" smtClean="0"/>
              <a:t>rcmes.jpl.nasa.gov</a:t>
            </a:r>
            <a:r>
              <a:rPr lang="en-US" sz="1800" dirty="0" smtClean="0"/>
              <a:t>/downloads</a:t>
            </a:r>
            <a:endParaRPr lang="en-US" sz="1800" dirty="0"/>
          </a:p>
          <a:p>
            <a:pPr lvl="1"/>
            <a:r>
              <a:rPr lang="en-US" sz="1800" dirty="0" smtClean="0"/>
              <a:t>Comes with all Python libraries and dependencies installed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RCMES on Mac or Linux machine</a:t>
            </a:r>
          </a:p>
          <a:p>
            <a:pPr lvl="1"/>
            <a:r>
              <a:rPr lang="en-US" sz="1800" dirty="0" smtClean="0"/>
              <a:t>Source code downloadable from </a:t>
            </a:r>
            <a:r>
              <a:rPr lang="en-US" sz="1800" dirty="0">
                <a:hlinkClick r:id="rId2"/>
              </a:rPr>
              <a:t>http://climate.incubator.apache.org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pPr lvl="1"/>
            <a:r>
              <a:rPr lang="en-US" sz="1800" dirty="0" smtClean="0"/>
              <a:t>Requires all necessary Python libraries installed on local machine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 smtClean="0"/>
              <a:t>Can interact programmatically or with a point and click user interface.</a:t>
            </a:r>
          </a:p>
          <a:p>
            <a:endParaRPr lang="en-US" sz="2400" dirty="0"/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</a:t>
            </a:r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26" y="4510570"/>
            <a:ext cx="2838517" cy="21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4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722" y="4151658"/>
            <a:ext cx="3734493" cy="238050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1823"/>
            <a:ext cx="9144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defTabSz="914400">
              <a:buFont typeface="Arial" charset="0"/>
              <a:buChar char="•"/>
              <a:defRPr/>
            </a:pPr>
            <a:r>
              <a:rPr lang="en-US" b="1" kern="0" dirty="0">
                <a:solidFill>
                  <a:sysClr val="windowText" lastClr="000000"/>
                </a:solidFill>
              </a:rPr>
              <a:t>N. America </a:t>
            </a:r>
            <a:r>
              <a:rPr lang="en-US" kern="0" dirty="0" smtClean="0">
                <a:solidFill>
                  <a:sysClr val="windowText" lastClr="000000"/>
                </a:solidFill>
              </a:rPr>
              <a:t>–NARCCAP via NCAR/</a:t>
            </a:r>
            <a:r>
              <a:rPr lang="en-US" kern="0" dirty="0" err="1" smtClean="0">
                <a:solidFill>
                  <a:sysClr val="windowText" lastClr="000000"/>
                </a:solidFill>
              </a:rPr>
              <a:t>Mearns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smtClean="0">
                <a:solidFill>
                  <a:sysClr val="windowText" lastClr="000000"/>
                </a:solidFill>
              </a:rPr>
              <a:t>for U.S</a:t>
            </a:r>
            <a:r>
              <a:rPr lang="en-US" kern="0" dirty="0">
                <a:solidFill>
                  <a:sysClr val="windowText" lastClr="000000"/>
                </a:solidFill>
              </a:rPr>
              <a:t>. NCA </a:t>
            </a:r>
            <a:endParaRPr lang="en-US" kern="0" dirty="0" smtClean="0">
              <a:solidFill>
                <a:sysClr val="windowText" lastClr="000000"/>
              </a:solidFill>
            </a:endParaRPr>
          </a:p>
          <a:p>
            <a:pPr marL="171450" indent="-171450" defTabSz="914400">
              <a:buFont typeface="Arial" charset="0"/>
              <a:buChar char="•"/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Trebuchet MS"/>
              </a:rPr>
              <a:t>Africa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 </a:t>
            </a:r>
            <a:r>
              <a:rPr lang="en-US" kern="0" dirty="0">
                <a:solidFill>
                  <a:sysClr val="windowText" lastClr="000000"/>
                </a:solidFill>
                <a:latin typeface="Trebuchet MS"/>
              </a:rPr>
              <a:t>– collaboration 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with UCT/</a:t>
            </a:r>
            <a:r>
              <a:rPr lang="en-US" kern="0" dirty="0" err="1" smtClean="0">
                <a:solidFill>
                  <a:sysClr val="windowText" lastClr="000000"/>
                </a:solidFill>
                <a:latin typeface="Trebuchet MS"/>
              </a:rPr>
              <a:t>Hewitson</a:t>
            </a:r>
            <a:r>
              <a:rPr lang="en-US" kern="0" dirty="0">
                <a:solidFill>
                  <a:sysClr val="windowText" lastClr="000000"/>
                </a:solidFill>
                <a:latin typeface="Trebuchet MS"/>
              </a:rPr>
              <a:t> 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&amp; </a:t>
            </a:r>
            <a:r>
              <a:rPr lang="en-US" kern="0" dirty="0" err="1">
                <a:solidFill>
                  <a:sysClr val="windowText" lastClr="000000"/>
                </a:solidFill>
                <a:latin typeface="Trebuchet MS"/>
              </a:rPr>
              <a:t>Rossby</a:t>
            </a:r>
            <a:r>
              <a:rPr lang="en-US" kern="0" dirty="0">
                <a:solidFill>
                  <a:sysClr val="windowText" lastClr="000000"/>
                </a:solidFill>
                <a:latin typeface="Trebuchet MS"/>
              </a:rPr>
              <a:t> </a:t>
            </a:r>
            <a:r>
              <a:rPr lang="en-US" kern="0" dirty="0" err="1" smtClean="0">
                <a:solidFill>
                  <a:sysClr val="windowText" lastClr="000000"/>
                </a:solidFill>
                <a:latin typeface="Trebuchet MS"/>
              </a:rPr>
              <a:t>Ctr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/Jones </a:t>
            </a:r>
          </a:p>
          <a:p>
            <a:pPr marL="171450" indent="-171450" defTabSz="914400">
              <a:buFont typeface="Arial" charset="0"/>
              <a:buChar char="•"/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Trebuchet MS"/>
              </a:rPr>
              <a:t>E</a:t>
            </a:r>
            <a:r>
              <a:rPr lang="en-US" b="1" kern="0" dirty="0">
                <a:solidFill>
                  <a:sysClr val="windowText" lastClr="000000"/>
                </a:solidFill>
                <a:latin typeface="Trebuchet MS"/>
              </a:rPr>
              <a:t>. Asia 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– exploring collaboration with KMA &amp; APCC, </a:t>
            </a:r>
            <a:r>
              <a:rPr lang="en-US" kern="0" dirty="0" err="1" smtClean="0">
                <a:solidFill>
                  <a:sysClr val="windowText" lastClr="000000"/>
                </a:solidFill>
                <a:latin typeface="Trebuchet MS"/>
              </a:rPr>
              <a:t>particip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. in Sep’11 &amp; Nov’12 </a:t>
            </a:r>
            <a:r>
              <a:rPr lang="en-US" kern="0" dirty="0" err="1" smtClean="0">
                <a:solidFill>
                  <a:sysClr val="windowText" lastClr="000000"/>
                </a:solidFill>
                <a:latin typeface="Trebuchet MS"/>
              </a:rPr>
              <a:t>mtgs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 </a:t>
            </a: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  <a:p>
            <a:pPr marL="171450" indent="-171450" defTabSz="914400">
              <a:buFont typeface="Arial" charset="0"/>
              <a:buChar char="•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rebuchet MS"/>
              </a:rPr>
              <a:t>S. Asia </a:t>
            </a:r>
            <a:r>
              <a:rPr lang="en-US" kern="0" dirty="0">
                <a:solidFill>
                  <a:sysClr val="windowText" lastClr="000000"/>
                </a:solidFill>
                <a:latin typeface="Trebuchet MS"/>
              </a:rPr>
              <a:t>– 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collaboration with IITM/Sanjay, participated Oct’12 &amp; Sep’13 mtgs.</a:t>
            </a: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  <a:p>
            <a:pPr marL="171450" indent="-171450" defTabSz="914400">
              <a:buFont typeface="Arial" charset="0"/>
              <a:buChar char="•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rebuchet MS"/>
              </a:rPr>
              <a:t>Arctic</a:t>
            </a:r>
            <a:r>
              <a:rPr lang="en-US" kern="0" dirty="0">
                <a:solidFill>
                  <a:sysClr val="windowText" lastClr="000000"/>
                </a:solidFill>
                <a:latin typeface="Trebuchet MS"/>
              </a:rPr>
              <a:t> – 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participated in initial Mar’12 </a:t>
            </a:r>
            <a:r>
              <a:rPr lang="en-US" kern="0" dirty="0" err="1" smtClean="0">
                <a:solidFill>
                  <a:sysClr val="windowText" lastClr="000000"/>
                </a:solidFill>
                <a:latin typeface="Trebuchet MS"/>
              </a:rPr>
              <a:t>mtg</a:t>
            </a:r>
            <a:r>
              <a:rPr lang="en-US" kern="0" dirty="0">
                <a:solidFill>
                  <a:sysClr val="windowText" lastClr="000000"/>
                </a:solidFill>
                <a:latin typeface="Trebuchet MS"/>
              </a:rPr>
              <a:t> 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and Nov’13 and Jun’14</a:t>
            </a:r>
          </a:p>
          <a:p>
            <a:pPr marL="171450" indent="-171450" defTabSz="914400">
              <a:buFont typeface="Arial" charset="0"/>
              <a:buChar char="•"/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Trebuchet MS"/>
              </a:rPr>
              <a:t>Caribbean, S. America 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–participated in 1</a:t>
            </a:r>
            <a:r>
              <a:rPr lang="en-US" kern="0" baseline="30000" dirty="0" smtClean="0">
                <a:solidFill>
                  <a:sysClr val="windowText" lastClr="000000"/>
                </a:solidFill>
                <a:latin typeface="Trebuchet MS"/>
              </a:rPr>
              <a:t>st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 major </a:t>
            </a:r>
            <a:r>
              <a:rPr lang="en-US" kern="0" dirty="0" err="1" smtClean="0">
                <a:solidFill>
                  <a:sysClr val="windowText" lastClr="000000"/>
                </a:solidFill>
                <a:latin typeface="Trebuchet MS"/>
              </a:rPr>
              <a:t>mtg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 Sep’13 and 2</a:t>
            </a:r>
            <a:r>
              <a:rPr lang="en-US" kern="0" baseline="30000" dirty="0" smtClean="0">
                <a:solidFill>
                  <a:sysClr val="windowText" lastClr="000000"/>
                </a:solidFill>
                <a:latin typeface="Trebuchet MS"/>
              </a:rPr>
              <a:t>nd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 Apr’14</a:t>
            </a:r>
          </a:p>
          <a:p>
            <a:pPr marL="171450" indent="-171450" defTabSz="914400">
              <a:buFont typeface="Arial" charset="0"/>
              <a:buChar char="•"/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Trebuchet MS"/>
              </a:rPr>
              <a:t>Middle East – N. Africa </a:t>
            </a:r>
            <a:r>
              <a:rPr lang="en-US" kern="0" dirty="0" smtClean="0">
                <a:solidFill>
                  <a:sysClr val="windowText" lastClr="000000"/>
                </a:solidFill>
                <a:latin typeface="Trebuchet MS"/>
              </a:rPr>
              <a:t>–participating in initial coordinating team and Friday’s </a:t>
            </a:r>
            <a:r>
              <a:rPr lang="en-US" kern="0" dirty="0" err="1" smtClean="0">
                <a:solidFill>
                  <a:sysClr val="windowText" lastClr="000000"/>
                </a:solidFill>
                <a:latin typeface="Trebuchet MS"/>
              </a:rPr>
              <a:t>mtg</a:t>
            </a:r>
            <a:endParaRPr lang="en-US" b="1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9406" y="4151658"/>
            <a:ext cx="2373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>Learning RCM User Needs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Trebuchet MS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>Infusing Support into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>CORDEX</a:t>
            </a:r>
            <a:endParaRPr lang="en-US" sz="2400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3285" y="67047"/>
            <a:ext cx="59208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CORDEX Interactions &amp; Support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75694" y="3394261"/>
            <a:ext cx="5044971" cy="369332"/>
          </a:xfrm>
          <a:prstGeom prst="rect">
            <a:avLst/>
          </a:prstGeom>
          <a:solidFill>
            <a:srgbClr val="B8C2E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Have hosted scientists &amp; students at JPL/UCLA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829" y="2683148"/>
            <a:ext cx="737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Typically try to support meetings by sending a climate scientist and an IT expert, provide an overview and a tutorial/training.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4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Development is ongoing…</a:t>
            </a:r>
          </a:p>
          <a:p>
            <a:pPr lvl="1"/>
            <a:r>
              <a:rPr lang="en-US" dirty="0" smtClean="0"/>
              <a:t>Expansion of database</a:t>
            </a:r>
          </a:p>
          <a:p>
            <a:pPr lvl="1"/>
            <a:r>
              <a:rPr lang="en-US" dirty="0" smtClean="0"/>
              <a:t>Adding more metrics and downscaling methods to RCMET</a:t>
            </a:r>
          </a:p>
          <a:p>
            <a:pPr lvl="1"/>
            <a:r>
              <a:rPr lang="en-US" dirty="0" smtClean="0"/>
              <a:t>Growing user and developer base</a:t>
            </a:r>
          </a:p>
          <a:p>
            <a:endParaRPr lang="en-US" dirty="0"/>
          </a:p>
          <a:p>
            <a:r>
              <a:rPr lang="en-US" dirty="0" smtClean="0"/>
              <a:t>Connection to Earth System Grid Federation  (ESGF)</a:t>
            </a:r>
          </a:p>
          <a:p>
            <a:endParaRPr lang="en-US" dirty="0"/>
          </a:p>
          <a:p>
            <a:r>
              <a:rPr lang="en-US" dirty="0" smtClean="0"/>
              <a:t>Improving user experience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367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do we need to downscale GCM outputs?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Global climate models (GCMs) cannot simulate climate at the local to regional scale.</a:t>
            </a:r>
          </a:p>
          <a:p>
            <a:r>
              <a:rPr lang="en-US" dirty="0" smtClean="0"/>
              <a:t>Most of downscaling studies in the United States have used one of five methods [Stoner et al., 2013].</a:t>
            </a:r>
          </a:p>
          <a:p>
            <a:pPr lvl="1"/>
            <a:r>
              <a:rPr lang="en-US" dirty="0" smtClean="0"/>
              <a:t>dynamical downscaling: simulation of regional climate models (RCMs).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delta method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bias correction – spatial disaggregation (BCSD)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synchronous regression approach</a:t>
            </a:r>
          </a:p>
          <a:p>
            <a:pPr lvl="1"/>
            <a:r>
              <a:rPr lang="en-US" dirty="0" smtClean="0"/>
              <a:t>bias corrected constructed analogue (BCCA)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9683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downscaling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708086"/>
              </p:ext>
            </p:extLst>
          </p:nvPr>
        </p:nvGraphicFramePr>
        <p:xfrm>
          <a:off x="457200" y="3672129"/>
          <a:ext cx="8229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Advantages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Disadvantages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400" dirty="0" smtClean="0"/>
                        <a:t>Relatively easy to produce 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/>
                        <a:t> (even using your laptops)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400" dirty="0" smtClean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/>
                        <a:t>Impact-relevant</a:t>
                      </a:r>
                      <a:r>
                        <a:rPr lang="en-US" sz="2400" baseline="0" dirty="0" smtClean="0"/>
                        <a:t> variables not simulated by climate models can be downscaled.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400" dirty="0" smtClean="0"/>
                        <a:t>assumptions of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stationarity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smtClean="0"/>
                        <a:t>between the large and small</a:t>
                      </a:r>
                      <a:r>
                        <a:rPr lang="en-US" sz="2400" baseline="0" dirty="0" smtClean="0"/>
                        <a:t> scale dynamics</a:t>
                      </a:r>
                      <a:endParaRPr lang="en-US" sz="24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400" dirty="0" smtClean="0"/>
                        <a:t>small scale dynamics</a:t>
                      </a:r>
                      <a:r>
                        <a:rPr lang="en-US" sz="2400" baseline="0" dirty="0" smtClean="0"/>
                        <a:t> and climate feedbacks are not reflected.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86637" y="6412107"/>
            <a:ext cx="330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(http</a:t>
            </a:r>
            <a:r>
              <a:rPr lang="en-US" dirty="0"/>
              <a:t>://</a:t>
            </a:r>
            <a:r>
              <a:rPr lang="en-US" dirty="0" err="1"/>
              <a:t>www.glisaclimate.org</a:t>
            </a:r>
            <a:r>
              <a:rPr lang="en-US" dirty="0" smtClean="0"/>
              <a:t>/)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01390"/>
            <a:ext cx="8015515" cy="227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4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downscaling using RCMES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different methods</a:t>
            </a:r>
          </a:p>
          <a:p>
            <a:pPr lvl="1"/>
            <a:r>
              <a:rPr lang="en-US" dirty="0" smtClean="0"/>
              <a:t>Delta method (</a:t>
            </a:r>
            <a:r>
              <a:rPr lang="en-US" dirty="0" err="1" smtClean="0"/>
              <a:t>addtion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Delta method (bias correction)</a:t>
            </a:r>
          </a:p>
          <a:p>
            <a:pPr lvl="1"/>
            <a:r>
              <a:rPr lang="en-US" dirty="0" err="1" smtClean="0"/>
              <a:t>Quantile</a:t>
            </a:r>
            <a:r>
              <a:rPr lang="en-US" dirty="0" smtClean="0"/>
              <a:t> mapping</a:t>
            </a:r>
          </a:p>
          <a:p>
            <a:pPr lvl="1"/>
            <a:r>
              <a:rPr lang="en-US" dirty="0" smtClean="0"/>
              <a:t>Asynchronous linear regression</a:t>
            </a:r>
          </a:p>
          <a:p>
            <a:r>
              <a:rPr lang="en-US" dirty="0" smtClean="0"/>
              <a:t>RCMES database provides observational data to determine the observation-model relationship.</a:t>
            </a:r>
          </a:p>
        </p:txBody>
      </p:sp>
    </p:spTree>
    <p:extLst>
      <p:ext uri="{BB962C8B-B14F-4D97-AF65-F5344CB8AC3E}">
        <p14:creationId xmlns:p14="http://schemas.microsoft.com/office/powerpoint/2010/main" val="167218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NASA’s Tropical Rainfall Measuring Mission (TRMM) data: precipitation [mm/day], 0.25°x 0.25°, monthly, 1998-2013.</a:t>
            </a:r>
          </a:p>
          <a:p>
            <a:r>
              <a:rPr lang="en-US" dirty="0" smtClean="0"/>
              <a:t>Climate Research Unit (CRU) data: mean/maximum/minimum temperatures near surface [K], precipitation [mm/day], </a:t>
            </a:r>
            <a:r>
              <a:rPr lang="en-US" dirty="0"/>
              <a:t>0.25°x 0.25°, monthly, 1998-2013.</a:t>
            </a:r>
          </a:p>
          <a:p>
            <a:r>
              <a:rPr lang="en-US" dirty="0" smtClean="0"/>
              <a:t>Three CMIP5 model outputs (IPSL, MIROC5 and MPI) from the decadal 1980 experiment, RCP 4.5 and RCP 8.5 scenarios.</a:t>
            </a:r>
          </a:p>
          <a:p>
            <a:r>
              <a:rPr lang="en-US" dirty="0" smtClean="0"/>
              <a:t>TRMM and CRU data can be downloaded from RCMED.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32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Spatial aggregation of observational data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18643"/>
            <a:ext cx="8229600" cy="21075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 downscale climate variables at a specific location (star marker), RCMET uses  </a:t>
            </a:r>
          </a:p>
          <a:p>
            <a:pPr lvl="1"/>
            <a:r>
              <a:rPr lang="en-US" dirty="0" smtClean="0"/>
              <a:t>the nearest model grid point data (x</a:t>
            </a:r>
            <a:r>
              <a:rPr lang="en-US" baseline="-25000" dirty="0" smtClean="0"/>
              <a:t>1</a:t>
            </a:r>
            <a:r>
              <a:rPr lang="en-US" dirty="0" smtClean="0"/>
              <a:t>), and </a:t>
            </a:r>
          </a:p>
          <a:p>
            <a:pPr lvl="1"/>
            <a:r>
              <a:rPr lang="en-US" dirty="0" smtClean="0"/>
              <a:t>observational data from surrounding grid points (y</a:t>
            </a:r>
            <a:r>
              <a:rPr lang="en-US" baseline="-25000" dirty="0" smtClean="0"/>
              <a:t>1,</a:t>
            </a:r>
            <a:r>
              <a:rPr lang="en-US" dirty="0" smtClean="0"/>
              <a:t>y</a:t>
            </a:r>
            <a:r>
              <a:rPr lang="en-US" baseline="-25000" dirty="0" smtClean="0"/>
              <a:t>2, </a:t>
            </a:r>
            <a:r>
              <a:rPr lang="en-US" dirty="0" smtClean="0"/>
              <a:t>y</a:t>
            </a:r>
            <a:r>
              <a:rPr lang="en-US" baseline="-25000" dirty="0" smtClean="0"/>
              <a:t>3</a:t>
            </a:r>
            <a:r>
              <a:rPr lang="en-US" dirty="0" smtClean="0"/>
              <a:t>, y</a:t>
            </a:r>
            <a:r>
              <a:rPr lang="en-US" baseline="-25000" dirty="0" smtClean="0"/>
              <a:t>4</a:t>
            </a:r>
            <a:r>
              <a:rPr lang="en-US" dirty="0" smtClean="0"/>
              <a:t>).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180771" y="1667328"/>
            <a:ext cx="3897086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80771" y="2454728"/>
            <a:ext cx="3897086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80771" y="3233057"/>
            <a:ext cx="3897086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30600" y="1372506"/>
            <a:ext cx="0" cy="212906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72214" y="1372506"/>
            <a:ext cx="0" cy="212906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441043" y="1372506"/>
            <a:ext cx="0" cy="212906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18014" y="1372506"/>
            <a:ext cx="0" cy="212906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84827" y="3575933"/>
            <a:ext cx="43742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84827" y="2022904"/>
            <a:ext cx="43742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00285" y="1215571"/>
            <a:ext cx="0" cy="27939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56757" y="1215571"/>
            <a:ext cx="0" cy="27939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5586" y="1215571"/>
            <a:ext cx="0" cy="27939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13505" y="1444853"/>
            <a:ext cx="2639786" cy="101566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grid boxes of observational data: </a:t>
            </a:r>
          </a:p>
          <a:p>
            <a:r>
              <a:rPr lang="en-US" sz="2000" dirty="0" smtClean="0"/>
              <a:t>fine resolution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6413505" y="2716154"/>
            <a:ext cx="2639786" cy="101566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grid boxes of </a:t>
            </a:r>
          </a:p>
          <a:p>
            <a:r>
              <a:rPr lang="en-US" sz="2000" dirty="0" smtClean="0"/>
              <a:t>model data: </a:t>
            </a:r>
          </a:p>
          <a:p>
            <a:r>
              <a:rPr lang="en-US" sz="2000" dirty="0" smtClean="0"/>
              <a:t>coarse resolution</a:t>
            </a:r>
            <a:endParaRPr lang="en-US" sz="2000" dirty="0"/>
          </a:p>
        </p:txBody>
      </p:sp>
      <p:sp>
        <p:nvSpPr>
          <p:cNvPr id="40" name="5-Point Star 39"/>
          <p:cNvSpPr/>
          <p:nvPr/>
        </p:nvSpPr>
        <p:spPr>
          <a:xfrm>
            <a:off x="3185885" y="2460516"/>
            <a:ext cx="344715" cy="335642"/>
          </a:xfrm>
          <a:prstGeom prst="star5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873500" y="1822849"/>
            <a:ext cx="53521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r>
              <a:rPr lang="en-US" sz="2000" b="1" spc="50" baseline="-25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2000" b="1" spc="50" baseline="-2500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94737" y="1444853"/>
            <a:ext cx="53521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</a:t>
            </a:r>
            <a:r>
              <a:rPr lang="en-US" sz="2000" b="1" spc="50" baseline="-2500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2000" b="1" spc="50" baseline="-2500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04607" y="1467273"/>
            <a:ext cx="53521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</a:t>
            </a:r>
            <a:r>
              <a:rPr lang="en-US" sz="2000" b="1" spc="50" baseline="-2500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2000" b="1" spc="50" baseline="-2500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04607" y="2265420"/>
            <a:ext cx="53521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</a:t>
            </a:r>
            <a:r>
              <a:rPr lang="en-US" sz="2000" b="1" spc="50" baseline="-2500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2000" b="1" spc="50" baseline="-2500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62993" y="2260461"/>
            <a:ext cx="53521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</a:t>
            </a:r>
            <a:r>
              <a:rPr lang="en-US" sz="2000" b="1" spc="50" baseline="-2500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en-US" sz="2000" b="1" spc="50" baseline="-2500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595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0632" y="1296720"/>
            <a:ext cx="87665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9:00-9:50:  </a:t>
            </a:r>
            <a:r>
              <a:rPr lang="en-US" sz="2000" dirty="0"/>
              <a:t>Welcome and introduction to </a:t>
            </a:r>
            <a:r>
              <a:rPr lang="en-US" sz="2000" dirty="0" smtClean="0"/>
              <a:t>RCMES and statistical downscaling tools</a:t>
            </a:r>
            <a:endParaRPr lang="en-US" sz="2000" dirty="0"/>
          </a:p>
          <a:p>
            <a:r>
              <a:rPr lang="en-US" sz="2000" i="1" dirty="0"/>
              <a:t> </a:t>
            </a:r>
            <a:endParaRPr lang="en-US" sz="2000" dirty="0"/>
          </a:p>
          <a:p>
            <a:r>
              <a:rPr lang="en-US" sz="2000" dirty="0" smtClean="0"/>
              <a:t>10:00-11:00:  </a:t>
            </a:r>
            <a:r>
              <a:rPr lang="en-US" sz="2000" dirty="0"/>
              <a:t>RCMES demo and installation</a:t>
            </a:r>
          </a:p>
          <a:p>
            <a:r>
              <a:rPr lang="en-US" sz="2000" i="1" dirty="0"/>
              <a:t> </a:t>
            </a:r>
            <a:endParaRPr lang="en-US" sz="2000" dirty="0"/>
          </a:p>
          <a:p>
            <a:r>
              <a:rPr lang="en-US" sz="2000" dirty="0" smtClean="0"/>
              <a:t>11:00-13:00</a:t>
            </a:r>
            <a:r>
              <a:rPr lang="en-US" sz="2000" dirty="0"/>
              <a:t>:  Activity #1:  Compare four different downscaling </a:t>
            </a:r>
            <a:r>
              <a:rPr lang="en-US" sz="2000" dirty="0" smtClean="0"/>
              <a:t>approaches</a:t>
            </a:r>
          </a:p>
          <a:p>
            <a:r>
              <a:rPr lang="en-US" sz="2000" i="1" dirty="0"/>
              <a:t> </a:t>
            </a:r>
            <a:endParaRPr lang="en-US" sz="2000" dirty="0"/>
          </a:p>
          <a:p>
            <a:r>
              <a:rPr lang="en-US" sz="2000" dirty="0" smtClean="0"/>
              <a:t>13:00-14:00:  Lunch</a:t>
            </a:r>
            <a:endParaRPr lang="en-US" sz="2000" dirty="0"/>
          </a:p>
          <a:p>
            <a:r>
              <a:rPr lang="en-US" sz="2000" dirty="0"/>
              <a:t> </a:t>
            </a:r>
          </a:p>
          <a:p>
            <a:r>
              <a:rPr lang="en-US" sz="2000" dirty="0" smtClean="0"/>
              <a:t>14:00-15:00: Group </a:t>
            </a:r>
            <a:r>
              <a:rPr lang="en-US" sz="2000" dirty="0"/>
              <a:t>discussion of </a:t>
            </a:r>
            <a:r>
              <a:rPr lang="en-US" sz="2000" dirty="0" err="1"/>
              <a:t>Activitiy</a:t>
            </a:r>
            <a:r>
              <a:rPr lang="en-US" sz="2000" dirty="0"/>
              <a:t> </a:t>
            </a:r>
            <a:r>
              <a:rPr lang="en-US" sz="2000" dirty="0" smtClean="0"/>
              <a:t>#1 </a:t>
            </a:r>
            <a:r>
              <a:rPr lang="en-US" sz="2000" dirty="0"/>
              <a:t>results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 smtClean="0"/>
              <a:t>15:00-17:00</a:t>
            </a:r>
            <a:r>
              <a:rPr lang="en-US" sz="2000" dirty="0"/>
              <a:t>:  Activity #2:  Compare climate change scenarios (RCP 4.5 vs. RCP 8.5)</a:t>
            </a:r>
          </a:p>
          <a:p>
            <a:endParaRPr lang="en-US" sz="2000" dirty="0"/>
          </a:p>
          <a:p>
            <a:r>
              <a:rPr lang="en-US" sz="2000" dirty="0" smtClean="0"/>
              <a:t>17:00-18:00: Group discussion of </a:t>
            </a:r>
            <a:r>
              <a:rPr lang="en-US" sz="2000" dirty="0" err="1" smtClean="0"/>
              <a:t>Activitiy</a:t>
            </a:r>
            <a:r>
              <a:rPr lang="en-US" sz="2000" dirty="0" smtClean="0"/>
              <a:t> #2 results</a:t>
            </a:r>
            <a:endParaRPr lang="en-US" sz="2000" dirty="0"/>
          </a:p>
          <a:p>
            <a:r>
              <a:rPr lang="en-US" sz="2000" i="1" dirty="0"/>
              <a:t> </a:t>
            </a:r>
            <a:endParaRPr lang="en-US" sz="2000" dirty="0"/>
          </a:p>
          <a:p>
            <a:r>
              <a:rPr lang="en-US" sz="2000" dirty="0" smtClean="0"/>
              <a:t>18:00           :  Adjourn</a:t>
            </a:r>
            <a:endParaRPr lang="en-US" sz="2000" dirty="0"/>
          </a:p>
          <a:p>
            <a:r>
              <a:rPr lang="en-US" sz="2000" i="1" dirty="0"/>
              <a:t> </a:t>
            </a:r>
            <a:endParaRPr lang="en-US" sz="2000" dirty="0"/>
          </a:p>
          <a:p>
            <a:r>
              <a:rPr lang="en-US" sz="2000" dirty="0" smtClean="0"/>
              <a:t>  </a:t>
            </a:r>
            <a:endParaRPr lang="en-US" sz="2000" dirty="0"/>
          </a:p>
          <a:p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51094" y="3025356"/>
            <a:ext cx="9195094" cy="7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0" y="3642977"/>
            <a:ext cx="9195094" cy="7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12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Delta method</a:t>
            </a:r>
            <a:br>
              <a:rPr lang="en-US" dirty="0" smtClean="0"/>
            </a:br>
            <a:r>
              <a:rPr lang="en-US" dirty="0" smtClean="0"/>
              <a:t>(Delta addition)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12967"/>
            <a:ext cx="8229600" cy="116518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(future climate) = (present observation) + (mean difference between Y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and Y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Picture 4" descr="figure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8137" r="6005" b="6453"/>
          <a:stretch/>
        </p:blipFill>
        <p:spPr>
          <a:xfrm>
            <a:off x="581417" y="3900712"/>
            <a:ext cx="3772869" cy="283033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122714" y="4163786"/>
            <a:ext cx="18143" cy="24765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529114" y="4189192"/>
            <a:ext cx="18143" cy="24765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eft-Right Arrow 11"/>
          <p:cNvSpPr/>
          <p:nvPr/>
        </p:nvSpPr>
        <p:spPr>
          <a:xfrm>
            <a:off x="2140857" y="5297714"/>
            <a:ext cx="388257" cy="226786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47257" y="5191454"/>
            <a:ext cx="73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delta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4354286" y="4871357"/>
            <a:ext cx="680357" cy="65314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igure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9325" r="9201" b="8829"/>
          <a:stretch/>
        </p:blipFill>
        <p:spPr>
          <a:xfrm>
            <a:off x="5179791" y="3951658"/>
            <a:ext cx="3492501" cy="268862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6339114" y="4129309"/>
            <a:ext cx="18143" cy="24765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745514" y="4154715"/>
            <a:ext cx="18143" cy="24765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Left-Right Arrow 17"/>
          <p:cNvSpPr/>
          <p:nvPr/>
        </p:nvSpPr>
        <p:spPr>
          <a:xfrm>
            <a:off x="6357257" y="5263237"/>
            <a:ext cx="388257" cy="226786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17657" y="5245094"/>
            <a:ext cx="73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delta</a:t>
            </a:r>
            <a:endParaRPr lang="en-US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7" y="1835816"/>
            <a:ext cx="8055429" cy="8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45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Delta method</a:t>
            </a:r>
            <a:br>
              <a:rPr lang="en-US" dirty="0" smtClean="0"/>
            </a:br>
            <a:r>
              <a:rPr lang="en-US" dirty="0" smtClean="0"/>
              <a:t>(Bias correction)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030895"/>
            <a:ext cx="8229600" cy="1165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(future climate) = (future simulation) + (mean bias)</a:t>
            </a:r>
            <a:endParaRPr lang="en-US" sz="2800" dirty="0"/>
          </a:p>
        </p:txBody>
      </p:sp>
      <p:pic>
        <p:nvPicPr>
          <p:cNvPr id="18" name="Picture 17" descr="figure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8137" r="6005" b="6453"/>
          <a:stretch/>
        </p:blipFill>
        <p:spPr>
          <a:xfrm>
            <a:off x="363713" y="3900712"/>
            <a:ext cx="3772869" cy="283033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1651010" y="4189192"/>
            <a:ext cx="18143" cy="24765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914082" y="4189192"/>
            <a:ext cx="18143" cy="24765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Left-Right Arrow 20"/>
          <p:cNvSpPr/>
          <p:nvPr/>
        </p:nvSpPr>
        <p:spPr>
          <a:xfrm>
            <a:off x="1669153" y="5297714"/>
            <a:ext cx="244929" cy="192309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0196" y="5245094"/>
            <a:ext cx="73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bias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4136582" y="4871357"/>
            <a:ext cx="680357" cy="65314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figure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9325" r="9201" b="8829"/>
          <a:stretch/>
        </p:blipFill>
        <p:spPr>
          <a:xfrm>
            <a:off x="4907654" y="3910031"/>
            <a:ext cx="3537846" cy="2762199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6457053" y="4156926"/>
            <a:ext cx="18143" cy="24765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720125" y="4156926"/>
            <a:ext cx="18143" cy="24765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Left-Right Arrow 31"/>
          <p:cNvSpPr/>
          <p:nvPr/>
        </p:nvSpPr>
        <p:spPr>
          <a:xfrm>
            <a:off x="6475196" y="5265448"/>
            <a:ext cx="244929" cy="192309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26954" y="5218656"/>
            <a:ext cx="73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bias</a:t>
            </a:r>
            <a:endParaRPr lang="en-US" dirty="0"/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8602"/>
            <a:ext cx="7910286" cy="8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35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Quantile</a:t>
            </a:r>
            <a:r>
              <a:rPr lang="en-US" dirty="0" smtClean="0"/>
              <a:t> mapping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12584"/>
            <a:ext cx="8229600" cy="1623786"/>
          </a:xfrm>
        </p:spPr>
        <p:txBody>
          <a:bodyPr>
            <a:normAutofit/>
          </a:bodyPr>
          <a:lstStyle/>
          <a:p>
            <a:r>
              <a:rPr lang="en-US" sz="2800" dirty="0"/>
              <a:t>(future climate) = </a:t>
            </a:r>
            <a:r>
              <a:rPr lang="en-US" sz="2800" dirty="0" smtClean="0"/>
              <a:t>(bias corrected future simulation)</a:t>
            </a:r>
          </a:p>
          <a:p>
            <a:r>
              <a:rPr lang="en-US" dirty="0" smtClean="0"/>
              <a:t>Bias is corrected for each </a:t>
            </a:r>
            <a:r>
              <a:rPr lang="en-US" dirty="0" err="1" smtClean="0"/>
              <a:t>quantile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3630488" y="3878952"/>
            <a:ext cx="281215" cy="192309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163795" y="4871357"/>
            <a:ext cx="680357" cy="65314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figure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9161" r="8830" b="8829"/>
          <a:stretch/>
        </p:blipFill>
        <p:spPr>
          <a:xfrm>
            <a:off x="457200" y="3878952"/>
            <a:ext cx="3590173" cy="2786739"/>
          </a:xfrm>
          <a:prstGeom prst="rect">
            <a:avLst/>
          </a:prstGeom>
        </p:spPr>
      </p:pic>
      <p:sp>
        <p:nvSpPr>
          <p:cNvPr id="17" name="Left-Right Arrow 16"/>
          <p:cNvSpPr/>
          <p:nvPr/>
        </p:nvSpPr>
        <p:spPr>
          <a:xfrm>
            <a:off x="1487718" y="5840191"/>
            <a:ext cx="326562" cy="192309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1650999" y="5332191"/>
            <a:ext cx="235853" cy="192309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-Right Arrow 18"/>
          <p:cNvSpPr/>
          <p:nvPr/>
        </p:nvSpPr>
        <p:spPr>
          <a:xfrm>
            <a:off x="1224643" y="6340929"/>
            <a:ext cx="426356" cy="208642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6915" y="5701262"/>
            <a:ext cx="89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biases</a:t>
            </a:r>
            <a:endParaRPr lang="en-US" dirty="0"/>
          </a:p>
        </p:txBody>
      </p:sp>
      <p:pic>
        <p:nvPicPr>
          <p:cNvPr id="22" name="Picture 21" descr="figure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9326" r="9077" b="8583"/>
          <a:stretch/>
        </p:blipFill>
        <p:spPr>
          <a:xfrm>
            <a:off x="4997605" y="3849143"/>
            <a:ext cx="3596667" cy="2816548"/>
          </a:xfrm>
          <a:prstGeom prst="rect">
            <a:avLst/>
          </a:prstGeom>
        </p:spPr>
      </p:pic>
      <p:sp>
        <p:nvSpPr>
          <p:cNvPr id="23" name="Left-Right Arrow 22"/>
          <p:cNvSpPr/>
          <p:nvPr/>
        </p:nvSpPr>
        <p:spPr>
          <a:xfrm>
            <a:off x="6275614" y="5805714"/>
            <a:ext cx="310243" cy="192309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-Right Arrow 23"/>
          <p:cNvSpPr/>
          <p:nvPr/>
        </p:nvSpPr>
        <p:spPr>
          <a:xfrm>
            <a:off x="6511467" y="5312239"/>
            <a:ext cx="235853" cy="192309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-Right Arrow 24"/>
          <p:cNvSpPr/>
          <p:nvPr/>
        </p:nvSpPr>
        <p:spPr>
          <a:xfrm>
            <a:off x="5849258" y="6306452"/>
            <a:ext cx="426356" cy="208642"/>
          </a:xfrm>
          <a:prstGeom prst="leftRightArrow">
            <a:avLst/>
          </a:prstGeom>
          <a:solidFill>
            <a:schemeClr val="tx1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30814" y="5717596"/>
            <a:ext cx="89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biases</a:t>
            </a:r>
            <a:endParaRPr lang="en-US" dirty="0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3" y="1647192"/>
            <a:ext cx="8363857" cy="8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0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linear regression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775857"/>
            <a:ext cx="8229600" cy="156028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linear relationship between observation and present simulation is determined after sorting them in ascending order.</a:t>
            </a:r>
            <a:endParaRPr lang="en-US" sz="2000" dirty="0"/>
          </a:p>
        </p:txBody>
      </p:sp>
      <p:pic>
        <p:nvPicPr>
          <p:cNvPr id="9" name="Picture 8" descr="figure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7838" r="7217"/>
          <a:stretch/>
        </p:blipFill>
        <p:spPr>
          <a:xfrm>
            <a:off x="1288142" y="3679371"/>
            <a:ext cx="6413501" cy="294277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1006"/>
            <a:ext cx="8097952" cy="13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85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572043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</a:t>
            </a:r>
            <a:r>
              <a:rPr lang="en-US" dirty="0"/>
              <a:t>you ready to use </a:t>
            </a:r>
            <a:r>
              <a:rPr lang="en-US" dirty="0">
                <a:solidFill>
                  <a:srgbClr val="FF0000"/>
                </a:solidFill>
              </a:rPr>
              <a:t>RCMES</a:t>
            </a:r>
            <a:r>
              <a:rPr lang="en-US" dirty="0"/>
              <a:t> on your </a:t>
            </a:r>
            <a:r>
              <a:rPr lang="en-US" dirty="0" smtClean="0"/>
              <a:t>laptop?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Please </a:t>
            </a:r>
            <a:r>
              <a:rPr lang="en-US" dirty="0" err="1" smtClean="0"/>
              <a:t>cOPY</a:t>
            </a:r>
            <a:r>
              <a:rPr lang="en-US" dirty="0" smtClean="0"/>
              <a:t> ‘APCC-training2014’ folder from the </a:t>
            </a:r>
            <a:r>
              <a:rPr lang="en-US" dirty="0" err="1" smtClean="0"/>
              <a:t>usb</a:t>
            </a:r>
            <a:r>
              <a:rPr lang="en-US" dirty="0" smtClean="0"/>
              <a:t> thumb drive to the desktop of your laptop.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76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1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Installation of Virtual Box </a:t>
            </a:r>
            <a:br>
              <a:rPr lang="en-US" dirty="0" smtClean="0"/>
            </a:br>
            <a:r>
              <a:rPr lang="en-US" sz="4000" dirty="0" smtClean="0"/>
              <a:t>(APCC-training2014/software/</a:t>
            </a:r>
            <a:r>
              <a:rPr lang="en-US" sz="4000" dirty="0" err="1" smtClean="0"/>
              <a:t>VirtualBox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08511"/>
            <a:ext cx="5442099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Virtual Box is free software.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It allows guest operating system to be loaded and run.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Our .ova file includes Linux OS, Python and RCMES software. So users can easily install and run RCMES regardless of their computers’ operating system.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Just double click </a:t>
            </a:r>
            <a:r>
              <a:rPr lang="en-US" sz="2800" dirty="0" err="1" smtClean="0"/>
              <a:t>XXX.ova</a:t>
            </a:r>
            <a:r>
              <a:rPr lang="en-US" sz="2800" dirty="0" smtClean="0"/>
              <a:t> after installing Virtual Box.</a:t>
            </a:r>
            <a:endParaRPr lang="en-US" sz="2800" dirty="0"/>
          </a:p>
        </p:txBody>
      </p:sp>
      <p:pic>
        <p:nvPicPr>
          <p:cNvPr id="6" name="Picture 5" descr="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03" y="3963028"/>
            <a:ext cx="3722562" cy="282182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852662">
            <a:off x="7114401" y="5489761"/>
            <a:ext cx="452130" cy="1728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42100" y="5283340"/>
            <a:ext cx="170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click ‘Install’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16" y="1482635"/>
            <a:ext cx="2499646" cy="23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69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Installation without using Virtual Box (step-by-step)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9253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https://cwiki.apache.org/confluence/display/CLIMATE/Home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4-06-09 at 11.02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394"/>
            <a:ext cx="9144000" cy="37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32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‘Import’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293" y="1745672"/>
            <a:ext cx="6071413" cy="452596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852662">
            <a:off x="4017910" y="5103712"/>
            <a:ext cx="452130" cy="1728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80711" y="4897291"/>
            <a:ext cx="72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click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4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Setting up a shared folder between the virtual machine and your laptop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1"/>
            <a:ext cx="6445066" cy="364556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852662" flipH="1">
            <a:off x="954350" y="2388212"/>
            <a:ext cx="483796" cy="2892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8094" y="2498032"/>
            <a:ext cx="72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click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75" y="3200400"/>
            <a:ext cx="6105525" cy="36576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5428332"/>
            <a:ext cx="3661460" cy="1359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 smtClean="0"/>
              <a:t>ID: vagrant</a:t>
            </a:r>
          </a:p>
          <a:p>
            <a:pPr algn="just"/>
            <a:r>
              <a:rPr lang="en-US" b="1" dirty="0" smtClean="0"/>
              <a:t>Password: vagrant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604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65" y="274638"/>
            <a:ext cx="8803641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~/workshop/examples/statistical_downscaling.py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568" y="1600200"/>
            <a:ext cx="789486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8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RCMES Motivation &amp; Goals</a:t>
            </a:r>
            <a:endParaRPr lang="en-US" sz="28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414" name="Picture 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5688" y="619125"/>
            <a:ext cx="7040562" cy="168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3029914"/>
            <a:ext cx="8877794" cy="236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lvl="1" indent="-231775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512763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Make </a:t>
            </a: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observation datasets, with some emphasis on satellite data, </a:t>
            </a: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more accessible to the </a:t>
            </a: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RCM </a:t>
            </a: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community.</a:t>
            </a:r>
          </a:p>
          <a:p>
            <a:pPr marL="461963" lvl="1" indent="-231775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512763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Make </a:t>
            </a: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the evaluation process for regional climate models </a:t>
            </a: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simpler, quicker and physically more comprehensive. </a:t>
            </a:r>
            <a:endParaRPr lang="en-GB" sz="2000" dirty="0">
              <a:solidFill>
                <a:srgbClr val="000000"/>
              </a:solidFill>
              <a:latin typeface="Calibri" charset="0"/>
            </a:endParaRPr>
          </a:p>
          <a:p>
            <a:pPr marL="461963" lvl="1" indent="-231775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512763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Provide researchers </a:t>
            </a:r>
            <a:r>
              <a:rPr lang="en-GB" sz="2000" dirty="0" smtClean="0">
                <a:latin typeface="Calibri" charset="0"/>
              </a:rPr>
              <a:t>more </a:t>
            </a:r>
            <a:r>
              <a:rPr lang="en-GB" sz="2000" dirty="0">
                <a:latin typeface="Calibri" charset="0"/>
              </a:rPr>
              <a:t>time </a:t>
            </a:r>
            <a:r>
              <a:rPr lang="en-GB" sz="2000" dirty="0" smtClean="0">
                <a:latin typeface="Calibri" charset="0"/>
              </a:rPr>
              <a:t>to spend on analysing </a:t>
            </a:r>
            <a:r>
              <a:rPr lang="en-GB" sz="2000" dirty="0">
                <a:latin typeface="Calibri" charset="0"/>
              </a:rPr>
              <a:t>results and less time coding and worrying about file formats, data </a:t>
            </a:r>
            <a:r>
              <a:rPr lang="en-GB" sz="2000" dirty="0" smtClean="0">
                <a:latin typeface="Calibri" charset="0"/>
              </a:rPr>
              <a:t>transfers, etc.</a:t>
            </a:r>
            <a:endParaRPr lang="en-GB" sz="2000" dirty="0">
              <a:latin typeface="Calibri" charset="0"/>
            </a:endParaRPr>
          </a:p>
          <a:p>
            <a:pPr marL="336550" indent="-336550">
              <a:spcBef>
                <a:spcPts val="400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6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763996"/>
            <a:ext cx="8762332" cy="1069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2" indent="-117475">
              <a:spcBef>
                <a:spcPts val="500"/>
              </a:spcBef>
              <a:buFont typeface="Arial" charset="0"/>
              <a:buChar char="•"/>
              <a:tabLst>
                <a:tab pos="230188" algn="l"/>
                <a:tab pos="3365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 Quantify model </a:t>
            </a: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strengths/weaknesses </a:t>
            </a: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for development/improvement efforts</a:t>
            </a:r>
            <a:endParaRPr lang="en-GB" sz="2000" dirty="0">
              <a:solidFill>
                <a:srgbClr val="000000"/>
              </a:solidFill>
              <a:latin typeface="Calibri" charset="0"/>
            </a:endParaRPr>
          </a:p>
          <a:p>
            <a:pPr marL="233363" lvl="2" indent="-117475">
              <a:spcBef>
                <a:spcPts val="500"/>
              </a:spcBef>
              <a:buFont typeface="Arial" charset="0"/>
              <a:buChar char="•"/>
              <a:tabLst>
                <a:tab pos="230188" algn="l"/>
                <a:tab pos="3365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 	Improved understanding of uncertainties in </a:t>
            </a: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predictions</a:t>
            </a:r>
            <a:endParaRPr lang="en-GB" sz="2000" dirty="0">
              <a:solidFill>
                <a:srgbClr val="000000"/>
              </a:solidFill>
              <a:latin typeface="Calibri" charset="0"/>
            </a:endParaRPr>
          </a:p>
          <a:p>
            <a:pPr marL="233363" indent="-117475">
              <a:spcBef>
                <a:spcPts val="400"/>
              </a:spcBef>
              <a:tabLst>
                <a:tab pos="230188" algn="l"/>
                <a:tab pos="3365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6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319" y="2506477"/>
            <a:ext cx="89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GOALS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5319" y="5394664"/>
            <a:ext cx="119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BENEFITS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7669" y="2444745"/>
            <a:ext cx="85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RCMES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5905957" y="1589302"/>
            <a:ext cx="339041" cy="1536459"/>
          </a:xfrm>
          <a:prstGeom prst="rightBrac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8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statistical_downscaling.py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A folder named as ‘</a:t>
            </a:r>
            <a:r>
              <a:rPr lang="en-US" sz="2800" dirty="0" err="1" smtClean="0"/>
              <a:t>case_name</a:t>
            </a:r>
            <a:r>
              <a:rPr lang="en-US" sz="2800" dirty="0" smtClean="0"/>
              <a:t>’ is generated under the examples folder and saves all plots and results.</a:t>
            </a:r>
          </a:p>
          <a:p>
            <a:r>
              <a:rPr lang="en-US" sz="2800" dirty="0" err="1" smtClean="0"/>
              <a:t>case_name</a:t>
            </a:r>
            <a:r>
              <a:rPr lang="en-US" sz="2800" dirty="0" smtClean="0"/>
              <a:t> = ‘</a:t>
            </a:r>
            <a:r>
              <a:rPr lang="en-US" sz="2800" dirty="0" err="1" smtClean="0"/>
              <a:t>Nairobi_DJF_tas</a:t>
            </a:r>
            <a:r>
              <a:rPr lang="en-US" sz="2800" dirty="0" smtClean="0"/>
              <a:t>’</a:t>
            </a:r>
            <a:endParaRPr lang="en-US" sz="2800" dirty="0"/>
          </a:p>
          <a:p>
            <a:r>
              <a:rPr lang="en-US" sz="2800" dirty="0" err="1" smtClean="0"/>
              <a:t>location_name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dirty="0" smtClean="0"/>
              <a:t>‘Nairobi' </a:t>
            </a:r>
          </a:p>
          <a:p>
            <a:pPr marL="0" indent="0">
              <a:buNone/>
            </a:pPr>
            <a:r>
              <a:rPr lang="en-US" sz="2800" dirty="0" smtClean="0"/>
              <a:t># </a:t>
            </a:r>
            <a:r>
              <a:rPr lang="en-US" sz="2800" dirty="0"/>
              <a:t>no space between </a:t>
            </a:r>
            <a:r>
              <a:rPr lang="en-US" sz="2800" dirty="0" smtClean="0"/>
              <a:t>characters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Search geographic coordinate of cities on Google.</a:t>
            </a:r>
          </a:p>
          <a:p>
            <a:pPr marL="0" indent="0">
              <a:buNone/>
            </a:pPr>
            <a:r>
              <a:rPr lang="en-US" sz="2800" dirty="0" smtClean="0"/>
              <a:t>(ex) latitude and longitude of Nairobi): 1.28S, 36.82E</a:t>
            </a:r>
            <a:endParaRPr lang="en-US" sz="2800" dirty="0"/>
          </a:p>
          <a:p>
            <a:r>
              <a:rPr lang="en-US" sz="2800" dirty="0" err="1"/>
              <a:t>grid_lat</a:t>
            </a:r>
            <a:r>
              <a:rPr lang="en-US" sz="2800" dirty="0"/>
              <a:t> = </a:t>
            </a:r>
            <a:r>
              <a:rPr lang="en-US" sz="2800" dirty="0" smtClean="0"/>
              <a:t>-1.28</a:t>
            </a:r>
            <a:endParaRPr lang="en-US" sz="2800" dirty="0"/>
          </a:p>
          <a:p>
            <a:r>
              <a:rPr lang="en-US" sz="2800" dirty="0" err="1"/>
              <a:t>grid_lon</a:t>
            </a:r>
            <a:r>
              <a:rPr lang="en-US" sz="2800" dirty="0"/>
              <a:t> = </a:t>
            </a:r>
            <a:r>
              <a:rPr lang="en-US" sz="2800" dirty="0" smtClean="0"/>
              <a:t>36.82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2754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statistical_downscaling.py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895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To downscale simulated data in August,</a:t>
            </a:r>
          </a:p>
          <a:p>
            <a:r>
              <a:rPr lang="en-US" sz="2400" dirty="0" err="1" smtClean="0"/>
              <a:t>month_index</a:t>
            </a:r>
            <a:r>
              <a:rPr lang="en-US" sz="2400" dirty="0" smtClean="0"/>
              <a:t> </a:t>
            </a:r>
            <a:r>
              <a:rPr lang="en-US" sz="2400" dirty="0"/>
              <a:t>= [8</a:t>
            </a:r>
            <a:r>
              <a:rPr lang="en-US" sz="2400" dirty="0" smtClean="0"/>
              <a:t>]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To downscale simulated data  </a:t>
            </a:r>
            <a:r>
              <a:rPr lang="en-US" sz="2400" dirty="0" smtClean="0"/>
              <a:t>from December through February,</a:t>
            </a:r>
          </a:p>
          <a:p>
            <a:r>
              <a:rPr lang="en-US" sz="2400" dirty="0" err="1" smtClean="0"/>
              <a:t>month_index</a:t>
            </a:r>
            <a:r>
              <a:rPr lang="en-US" sz="2400" dirty="0" smtClean="0"/>
              <a:t> = [12, 1, 2]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# reference (observation) data</a:t>
            </a:r>
          </a:p>
          <a:p>
            <a:r>
              <a:rPr lang="en-US" sz="2400" dirty="0"/>
              <a:t>REF_DATA_NAME = "CRU"</a:t>
            </a:r>
          </a:p>
          <a:p>
            <a:r>
              <a:rPr lang="en-US" sz="2400" dirty="0"/>
              <a:t>REF_FILE = "/home/vagrant/workshop/datasets/observation/pr_cru_monthly_1981-2010.nc"</a:t>
            </a:r>
          </a:p>
          <a:p>
            <a:r>
              <a:rPr lang="en-US" sz="2400" dirty="0"/>
              <a:t>REF_VARNAME = "</a:t>
            </a:r>
            <a:r>
              <a:rPr lang="en-US" sz="2400" dirty="0" err="1"/>
              <a:t>pr</a:t>
            </a:r>
            <a:r>
              <a:rPr lang="en-US" sz="2400" dirty="0"/>
              <a:t>"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5336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statistical_downscaling.py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732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# model data (present)</a:t>
            </a:r>
          </a:p>
          <a:p>
            <a:r>
              <a:rPr lang="en-US" sz="1800" dirty="0"/>
              <a:t>MODEL_DATA_NAME = "IPSL"</a:t>
            </a:r>
          </a:p>
          <a:p>
            <a:r>
              <a:rPr lang="en-US" sz="1800" dirty="0"/>
              <a:t>MODEL_FILE = "/home/vagrant/workshop/datasets/</a:t>
            </a:r>
            <a:r>
              <a:rPr lang="en-US" sz="1800" dirty="0" err="1"/>
              <a:t>model_present</a:t>
            </a:r>
            <a:r>
              <a:rPr lang="en-US" sz="1800" dirty="0"/>
              <a:t>/pr_Amon_IPSL_decadal1980_198101-201012.nc"</a:t>
            </a:r>
          </a:p>
          <a:p>
            <a:r>
              <a:rPr lang="en-US" sz="1800" dirty="0"/>
              <a:t>MODEL_VARNAME = "</a:t>
            </a:r>
            <a:r>
              <a:rPr lang="en-US" sz="1800" dirty="0" err="1"/>
              <a:t>pr</a:t>
            </a:r>
            <a:r>
              <a:rPr lang="en-US" sz="1800" dirty="0"/>
              <a:t>"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# model data (future)</a:t>
            </a:r>
          </a:p>
          <a:p>
            <a:r>
              <a:rPr lang="en-US" sz="1800" dirty="0"/>
              <a:t>FUTURE_SCENARIO_NAME = "RCP4.5_2041-70"</a:t>
            </a:r>
          </a:p>
          <a:p>
            <a:r>
              <a:rPr lang="en-US" sz="1800" dirty="0"/>
              <a:t>MODEL_FILE2 = "/home/vagrant/workshop/datasets/model_rcp45/pr_Amon_IPSL_rcp45_204101-207012.nc"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# </a:t>
            </a:r>
            <a:r>
              <a:rPr lang="en-US" sz="1800" dirty="0"/>
              <a:t>downscaling method (1: delta addition, 2: Delta correction, 3: </a:t>
            </a:r>
            <a:r>
              <a:rPr lang="en-US" sz="1800" dirty="0" err="1"/>
              <a:t>quantile</a:t>
            </a:r>
            <a:r>
              <a:rPr lang="en-US" sz="1800" dirty="0"/>
              <a:t> mapping, 4: asynchronous regression)</a:t>
            </a:r>
          </a:p>
          <a:p>
            <a:r>
              <a:rPr lang="en-US" sz="1800" dirty="0"/>
              <a:t>DOWNSCALE_OPTION = </a:t>
            </a:r>
            <a:r>
              <a:rPr lang="en-US" sz="1800" dirty="0" smtClean="0"/>
              <a:t>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12754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and run statistical downscaling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Arial Black"/>
                <a:cs typeface="Arial Black"/>
              </a:rPr>
              <a:t>&gt; python statistical_downscaling.py</a:t>
            </a:r>
          </a:p>
          <a:p>
            <a:endParaRPr lang="en-US" dirty="0"/>
          </a:p>
          <a:p>
            <a:r>
              <a:rPr lang="en-US" dirty="0" smtClean="0"/>
              <a:t>You can access example/</a:t>
            </a:r>
            <a:r>
              <a:rPr lang="en-US" dirty="0" err="1" smtClean="0"/>
              <a:t>case_name</a:t>
            </a:r>
            <a:r>
              <a:rPr lang="en-US" dirty="0" smtClean="0"/>
              <a:t> folder on both your Virtual Box Linux and windows.</a:t>
            </a:r>
          </a:p>
          <a:p>
            <a:endParaRPr lang="en-US" dirty="0" smtClean="0"/>
          </a:p>
          <a:p>
            <a:r>
              <a:rPr lang="en-US" dirty="0" err="1" smtClean="0"/>
              <a:t>downscaling_location</a:t>
            </a:r>
            <a:r>
              <a:rPr lang="en-US" dirty="0" smtClean="0"/>
              <a:t>: map with a marker</a:t>
            </a:r>
          </a:p>
          <a:p>
            <a:r>
              <a:rPr lang="en-US" dirty="0" smtClean="0"/>
              <a:t>histograms of the original and downscaled data</a:t>
            </a:r>
          </a:p>
          <a:p>
            <a:r>
              <a:rPr lang="en-US" dirty="0" smtClean="0"/>
              <a:t>spreadsheet including downscaling location, months, observational and model data, and downscaled data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18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Activity #1:  Compare four different downscaling approaches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Change ‘DOWNSCALE_OPTION’</a:t>
            </a:r>
          </a:p>
          <a:p>
            <a:pPr lvl="1"/>
            <a:r>
              <a:rPr lang="en-US" dirty="0" smtClean="0"/>
              <a:t>1: Delta addition: does not correct the simulation result for present climate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2: Delta correction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3: </a:t>
            </a:r>
            <a:r>
              <a:rPr lang="en-US" dirty="0" err="1" smtClean="0"/>
              <a:t>Quantile</a:t>
            </a:r>
            <a:r>
              <a:rPr lang="en-US" dirty="0" smtClean="0"/>
              <a:t> mapping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4: Asynchronous linear regression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4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Activity </a:t>
            </a:r>
            <a:r>
              <a:rPr lang="en-US" dirty="0" smtClean="0"/>
              <a:t>#2:  </a:t>
            </a:r>
            <a:r>
              <a:rPr lang="en-US" dirty="0"/>
              <a:t>Compare </a:t>
            </a:r>
            <a:r>
              <a:rPr lang="en-US" dirty="0" smtClean="0"/>
              <a:t>climate change scenarios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‘FUTURE_SCENARIO_NAME’ and ‘MODEL_FILE2’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1: RCP 4.5 for 2041-2070</a:t>
            </a:r>
          </a:p>
          <a:p>
            <a:pPr lvl="1"/>
            <a:r>
              <a:rPr lang="en-US" dirty="0" smtClean="0"/>
              <a:t>2: </a:t>
            </a:r>
            <a:r>
              <a:rPr lang="en-US" dirty="0"/>
              <a:t>RCP 4.5 for </a:t>
            </a:r>
            <a:r>
              <a:rPr lang="en-US" dirty="0" smtClean="0"/>
              <a:t>2071</a:t>
            </a:r>
            <a:r>
              <a:rPr lang="en-US" dirty="0"/>
              <a:t>-</a:t>
            </a:r>
            <a:r>
              <a:rPr lang="en-US" dirty="0" smtClean="0"/>
              <a:t>2100</a:t>
            </a:r>
          </a:p>
          <a:p>
            <a:pPr lvl="1"/>
            <a:r>
              <a:rPr lang="en-US" dirty="0" smtClean="0"/>
              <a:t>3: </a:t>
            </a:r>
            <a:r>
              <a:rPr lang="en-US" dirty="0"/>
              <a:t>RCP </a:t>
            </a:r>
            <a:r>
              <a:rPr lang="en-US" dirty="0" smtClean="0"/>
              <a:t>8.5 </a:t>
            </a:r>
            <a:r>
              <a:rPr lang="en-US" dirty="0"/>
              <a:t>for 2041-2070</a:t>
            </a:r>
          </a:p>
          <a:p>
            <a:pPr lvl="1"/>
            <a:r>
              <a:rPr lang="en-US" dirty="0" smtClean="0"/>
              <a:t>4: </a:t>
            </a:r>
            <a:r>
              <a:rPr lang="en-US" dirty="0"/>
              <a:t>RCP </a:t>
            </a:r>
            <a:r>
              <a:rPr lang="en-US" dirty="0" smtClean="0"/>
              <a:t>8.5 </a:t>
            </a:r>
            <a:r>
              <a:rPr lang="en-US" dirty="0"/>
              <a:t>for 2071-2100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22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212"/>
            <a:ext cx="8229600" cy="4525963"/>
          </a:xfrm>
        </p:spPr>
        <p:txBody>
          <a:bodyPr>
            <a:noAutofit/>
          </a:bodyPr>
          <a:lstStyle/>
          <a:p>
            <a:r>
              <a:rPr lang="en-US" sz="1600" dirty="0" smtClean="0"/>
              <a:t>About RCMES and OCW</a:t>
            </a:r>
          </a:p>
          <a:p>
            <a:pPr lvl="1"/>
            <a:r>
              <a:rPr lang="en-US" sz="1400" dirty="0" smtClean="0"/>
              <a:t>Mattmann et al. (2014)</a:t>
            </a:r>
            <a:r>
              <a:rPr lang="en-US" sz="1400" dirty="0"/>
              <a:t>, </a:t>
            </a:r>
            <a:r>
              <a:rPr lang="en-US" sz="1400" dirty="0" smtClean="0"/>
              <a:t>Cloud computing and virtualization within </a:t>
            </a:r>
            <a:r>
              <a:rPr lang="en-US" sz="1400" dirty="0"/>
              <a:t>the Regional Climate Model and Evaluation </a:t>
            </a:r>
            <a:r>
              <a:rPr lang="en-US" sz="1400" dirty="0" smtClean="0"/>
              <a:t>System, </a:t>
            </a:r>
            <a:r>
              <a:rPr lang="en-US" sz="1400" i="1" dirty="0" smtClean="0"/>
              <a:t>Earth Science Informatics</a:t>
            </a:r>
            <a:r>
              <a:rPr lang="en-US" sz="1400" dirty="0" smtClean="0"/>
              <a:t>.</a:t>
            </a:r>
            <a:endParaRPr lang="en-US" sz="3600" dirty="0" smtClean="0"/>
          </a:p>
          <a:p>
            <a:pPr lvl="1"/>
            <a:r>
              <a:rPr lang="en-US" sz="1400" dirty="0" smtClean="0"/>
              <a:t>Kim</a:t>
            </a:r>
            <a:r>
              <a:rPr lang="en-US" sz="1400" dirty="0"/>
              <a:t>, J., et al. (2013), Evaluation of the surface air temperature, precipitation, and insolation over the conterminous U.S. in the NARCCAP multi-RCM hindcast experiment using RCMES, </a:t>
            </a:r>
            <a:r>
              <a:rPr lang="en-US" sz="1400" i="1" dirty="0"/>
              <a:t>Journal of Climate.</a:t>
            </a:r>
            <a:r>
              <a:rPr lang="en-US" sz="1400" dirty="0"/>
              <a:t> </a:t>
            </a:r>
          </a:p>
          <a:p>
            <a:pPr lvl="1"/>
            <a:r>
              <a:rPr lang="en-US" sz="1400" dirty="0" smtClean="0"/>
              <a:t>Whitehall </a:t>
            </a:r>
            <a:r>
              <a:rPr lang="en-US" sz="1400" dirty="0"/>
              <a:t>et al. (2012), Building model evaluation and decision support capacity for CORDEX, </a:t>
            </a:r>
            <a:r>
              <a:rPr lang="en-US" sz="1400" i="1" dirty="0"/>
              <a:t>WMO </a:t>
            </a:r>
            <a:r>
              <a:rPr lang="en-US" sz="1400" i="1" dirty="0" smtClean="0"/>
              <a:t>Bulletin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Crichton et al. </a:t>
            </a:r>
            <a:r>
              <a:rPr lang="en-US" sz="1400" dirty="0"/>
              <a:t>(2012), Sharing Satellite Observations with the Climate-Modeling Community: Software and Architecture, </a:t>
            </a:r>
            <a:r>
              <a:rPr lang="en-US" sz="1400" i="1" dirty="0" err="1"/>
              <a:t>Ieee</a:t>
            </a:r>
            <a:r>
              <a:rPr lang="en-US" sz="1400" i="1" dirty="0"/>
              <a:t> </a:t>
            </a:r>
            <a:r>
              <a:rPr lang="en-US" sz="1400" i="1" dirty="0" smtClean="0"/>
              <a:t>Software.</a:t>
            </a:r>
          </a:p>
          <a:p>
            <a:endParaRPr lang="en-US" sz="1600" dirty="0" smtClean="0"/>
          </a:p>
          <a:p>
            <a:r>
              <a:rPr lang="en-US" sz="1600" dirty="0" smtClean="0"/>
              <a:t>About statistical downscaling</a:t>
            </a:r>
          </a:p>
          <a:p>
            <a:pPr lvl="1"/>
            <a:r>
              <a:rPr lang="en-US" sz="1800" u="sng" dirty="0" smtClean="0"/>
              <a:t>Wood et al. (2004), Hydrologic implications of dynamical and statistical approaches to downscale climate model outputs, </a:t>
            </a:r>
            <a:r>
              <a:rPr lang="en-US" sz="1800" i="1" u="sng" dirty="0" smtClean="0"/>
              <a:t>Climate Change</a:t>
            </a:r>
            <a:r>
              <a:rPr lang="en-US" sz="1800" u="sng" dirty="0" smtClean="0"/>
              <a:t>.</a:t>
            </a:r>
          </a:p>
          <a:p>
            <a:pPr lvl="1"/>
            <a:r>
              <a:rPr lang="en-US" sz="1800" u="sng" dirty="0" smtClean="0"/>
              <a:t>Stoner et al. (2013), </a:t>
            </a:r>
            <a:r>
              <a:rPr lang="en-US" sz="1800" u="sng" dirty="0"/>
              <a:t>An asynchronous regional regression model for </a:t>
            </a:r>
            <a:r>
              <a:rPr lang="en-US" sz="1800" u="sng" dirty="0" smtClean="0"/>
              <a:t>statistical downscaling </a:t>
            </a:r>
            <a:r>
              <a:rPr lang="en-US" sz="1800" u="sng" dirty="0"/>
              <a:t>of daily climate </a:t>
            </a:r>
            <a:r>
              <a:rPr lang="en-US" sz="1800" u="sng" dirty="0" smtClean="0"/>
              <a:t>variables, </a:t>
            </a:r>
            <a:r>
              <a:rPr lang="en-US" sz="1800" i="1" u="sng" dirty="0" smtClean="0"/>
              <a:t>International Journal of Climatology</a:t>
            </a:r>
            <a:r>
              <a:rPr lang="en-US" sz="1800" u="sng" dirty="0" smtClean="0"/>
              <a:t>.</a:t>
            </a:r>
            <a:endParaRPr lang="en-US" sz="1800" u="sng" dirty="0"/>
          </a:p>
          <a:p>
            <a:pPr lvl="1"/>
            <a:r>
              <a:rPr lang="en-US" sz="1400" dirty="0" err="1"/>
              <a:t>Maraun</a:t>
            </a:r>
            <a:r>
              <a:rPr lang="en-US" sz="1400" dirty="0"/>
              <a:t> (2013), Bias correction, </a:t>
            </a:r>
            <a:r>
              <a:rPr lang="en-US" sz="1400" dirty="0" err="1"/>
              <a:t>quantile</a:t>
            </a:r>
            <a:r>
              <a:rPr lang="en-US" sz="1400" dirty="0"/>
              <a:t> mapping, and downscaling: revisiting the inflation issue, </a:t>
            </a:r>
            <a:r>
              <a:rPr lang="en-US" sz="1400" i="1" dirty="0"/>
              <a:t>Journal of Climate</a:t>
            </a:r>
            <a:r>
              <a:rPr lang="en-US" sz="1400" dirty="0"/>
              <a:t>.</a:t>
            </a:r>
          </a:p>
          <a:p>
            <a:pPr lvl="1"/>
            <a:r>
              <a:rPr lang="en-US" sz="1400" dirty="0" err="1"/>
              <a:t>Juneng</a:t>
            </a:r>
            <a:r>
              <a:rPr lang="en-US" sz="1400" dirty="0"/>
              <a:t> et al. (2010), Statistical downscaling forecasts for winter monsoon precipitation in Malaysia using </a:t>
            </a:r>
            <a:r>
              <a:rPr lang="en-US" sz="1400" dirty="0" err="1"/>
              <a:t>multimodel</a:t>
            </a:r>
            <a:r>
              <a:rPr lang="en-US" sz="1400" dirty="0"/>
              <a:t> output variables, </a:t>
            </a:r>
            <a:r>
              <a:rPr lang="en-US" sz="1400" i="1" dirty="0"/>
              <a:t>Journal of Climate</a:t>
            </a:r>
            <a:r>
              <a:rPr lang="en-US" sz="1400" dirty="0"/>
              <a:t>.</a:t>
            </a:r>
          </a:p>
          <a:p>
            <a:pPr lvl="1"/>
            <a:r>
              <a:rPr lang="en-US" sz="1400" dirty="0" smtClean="0"/>
              <a:t>O’Brien et al. (2001), Statistical asynchronous regression: Determining the relationship between two </a:t>
            </a:r>
            <a:r>
              <a:rPr lang="en-US" sz="1400" dirty="0" err="1" smtClean="0"/>
              <a:t>quantiles</a:t>
            </a:r>
            <a:r>
              <a:rPr lang="en-US" sz="1400" dirty="0" smtClean="0"/>
              <a:t> that are not measured simultaneously, </a:t>
            </a:r>
            <a:r>
              <a:rPr lang="en-US" sz="1400" i="1" dirty="0" smtClean="0"/>
              <a:t>Journal of Geophysical Research</a:t>
            </a:r>
            <a:r>
              <a:rPr lang="en-US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86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find  more information: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rcmes.jpl.nasa.gov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http://climate.apache.org/</a:t>
            </a:r>
            <a:r>
              <a:rPr lang="en-US" dirty="0" smtClean="0"/>
              <a:t> </a:t>
            </a:r>
          </a:p>
          <a:p>
            <a:r>
              <a:rPr lang="en-US" dirty="0" smtClean="0"/>
              <a:t>Email team members or </a:t>
            </a:r>
            <a:r>
              <a:rPr lang="en-US" dirty="0" smtClean="0">
                <a:hlinkClick r:id="rId4"/>
              </a:rPr>
              <a:t>dev@climate.apache.org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Contacts:</a:t>
            </a:r>
          </a:p>
          <a:p>
            <a:pPr marL="0" indent="0">
              <a:buNone/>
            </a:pPr>
            <a:r>
              <a:rPr lang="en-US" dirty="0"/>
              <a:t>Kyo Lee:  </a:t>
            </a:r>
            <a:r>
              <a:rPr lang="en-US" dirty="0">
                <a:hlinkClick r:id="rId5"/>
              </a:rPr>
              <a:t>huikyo.lee@jpl.nasa.gov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8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98" y="4735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The Regional Climate Model Evaluation System (RCMES)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2" y="1731576"/>
            <a:ext cx="907166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Joint collaboration:  </a:t>
            </a:r>
            <a:r>
              <a:rPr lang="en-US" sz="2800" dirty="0" smtClean="0">
                <a:solidFill>
                  <a:srgbClr val="FF0000"/>
                </a:solidFill>
              </a:rPr>
              <a:t>JPL/NASA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0000FF"/>
                </a:solidFill>
              </a:rPr>
              <a:t>UCLA</a:t>
            </a:r>
          </a:p>
          <a:p>
            <a:endParaRPr lang="en-US" dirty="0"/>
          </a:p>
          <a:p>
            <a:r>
              <a:rPr lang="en-US" sz="2800" dirty="0" smtClean="0">
                <a:solidFill>
                  <a:srgbClr val="000000"/>
                </a:solidFill>
              </a:rPr>
              <a:t>Two main components	</a:t>
            </a:r>
          </a:p>
          <a:p>
            <a:pPr marL="971550" lvl="1" indent="-514350">
              <a:buAutoNum type="arabicParenR"/>
            </a:pPr>
            <a:r>
              <a:rPr lang="en-US" sz="2000" dirty="0" smtClean="0">
                <a:solidFill>
                  <a:srgbClr val="000000"/>
                </a:solidFill>
              </a:rPr>
              <a:t>Database of observations</a:t>
            </a:r>
          </a:p>
          <a:p>
            <a:pPr marL="971550" lvl="1" indent="-514350">
              <a:buAutoNum type="arabicParenR"/>
            </a:pPr>
            <a:r>
              <a:rPr lang="en-US" sz="2000" dirty="0" smtClean="0">
                <a:solidFill>
                  <a:srgbClr val="000000"/>
                </a:solidFill>
              </a:rPr>
              <a:t>Toolkit for model evaluation and statistical downscaling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Python</a:t>
            </a:r>
            <a:r>
              <a:rPr lang="en-US" sz="2800" dirty="0" smtClean="0">
                <a:solidFill>
                  <a:srgbClr val="000000"/>
                </a:solidFill>
              </a:rPr>
              <a:t>-based open source software powered by the Apache Open Climate Workbench (OCW)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7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3366FF"/>
                </a:solidFill>
              </a:rPr>
              <a:t>Meet the RCMES Team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28303"/>
            <a:ext cx="9143999" cy="4630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u="sng" dirty="0" smtClean="0">
                <a:solidFill>
                  <a:srgbClr val="FF0000"/>
                </a:solidFill>
              </a:rPr>
              <a:t>Climate Science Team:  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Duane </a:t>
            </a:r>
            <a:r>
              <a:rPr lang="en-US" sz="2200" b="1" dirty="0" err="1" smtClean="0">
                <a:solidFill>
                  <a:schemeClr val="tx1"/>
                </a:solidFill>
              </a:rPr>
              <a:t>Waliser</a:t>
            </a:r>
            <a:r>
              <a:rPr lang="en-US" sz="2200" b="1" dirty="0" smtClean="0">
                <a:solidFill>
                  <a:schemeClr val="tx1"/>
                </a:solidFill>
              </a:rPr>
              <a:t> (PI, JPL/Caltech, UCLA)</a:t>
            </a:r>
            <a:r>
              <a:rPr lang="en-US" sz="2200" dirty="0" smtClean="0">
                <a:solidFill>
                  <a:schemeClr val="tx1"/>
                </a:solidFill>
              </a:rPr>
              <a:t>, Paul Loikith (JPL/Caltech), </a:t>
            </a:r>
            <a:r>
              <a:rPr lang="en-US" sz="2200" dirty="0" err="1" smtClean="0">
                <a:solidFill>
                  <a:schemeClr val="tx1"/>
                </a:solidFill>
              </a:rPr>
              <a:t>Huikyo</a:t>
            </a:r>
            <a:r>
              <a:rPr lang="en-US" sz="2200" dirty="0" smtClean="0">
                <a:solidFill>
                  <a:schemeClr val="tx1"/>
                </a:solidFill>
              </a:rPr>
              <a:t> Lee (JPL/Caltech), </a:t>
            </a:r>
            <a:r>
              <a:rPr lang="en-US" sz="2200" dirty="0" err="1" smtClean="0">
                <a:solidFill>
                  <a:schemeClr val="tx1"/>
                </a:solidFill>
              </a:rPr>
              <a:t>Jinwon</a:t>
            </a:r>
            <a:r>
              <a:rPr lang="en-US" sz="2200" dirty="0" smtClean="0">
                <a:solidFill>
                  <a:schemeClr val="tx1"/>
                </a:solidFill>
              </a:rPr>
              <a:t> Kim (UCLA), Kim Whitehall (Howard University),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Danielle </a:t>
            </a:r>
            <a:r>
              <a:rPr lang="en-US" sz="2200" dirty="0" err="1" smtClean="0">
                <a:solidFill>
                  <a:schemeClr val="tx1"/>
                </a:solidFill>
              </a:rPr>
              <a:t>Groenen</a:t>
            </a:r>
            <a:r>
              <a:rPr lang="en-US" sz="2200" dirty="0" smtClean="0">
                <a:solidFill>
                  <a:schemeClr val="tx1"/>
                </a:solidFill>
              </a:rPr>
              <a:t> (Florida State University)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u="sng" dirty="0" smtClean="0">
                <a:solidFill>
                  <a:srgbClr val="FF0000"/>
                </a:solidFill>
              </a:rPr>
              <a:t>Computer Science/Development Team:</a:t>
            </a:r>
          </a:p>
          <a:p>
            <a:pPr marL="0" indent="0">
              <a:buNone/>
            </a:pPr>
            <a:r>
              <a:rPr lang="en-US" sz="2200" b="1" dirty="0" smtClean="0"/>
              <a:t>Chris </a:t>
            </a:r>
            <a:r>
              <a:rPr lang="en-US" sz="2200" b="1" dirty="0" err="1" smtClean="0"/>
              <a:t>Mattmann</a:t>
            </a:r>
            <a:r>
              <a:rPr lang="en-US" sz="2200" b="1" dirty="0" smtClean="0"/>
              <a:t> (PI, JPL/Caltech, UCLA)</a:t>
            </a:r>
            <a:r>
              <a:rPr lang="en-US" sz="2200" dirty="0" smtClean="0"/>
              <a:t>, Paul Ramirez (JPL/Caltech), </a:t>
            </a:r>
          </a:p>
          <a:p>
            <a:pPr marL="0" indent="0">
              <a:buNone/>
            </a:pPr>
            <a:r>
              <a:rPr lang="en-US" sz="2200" dirty="0" smtClean="0"/>
              <a:t>Cameron </a:t>
            </a:r>
            <a:r>
              <a:rPr lang="en-US" sz="2200" dirty="0" err="1" smtClean="0"/>
              <a:t>Goodale</a:t>
            </a:r>
            <a:r>
              <a:rPr lang="en-US" sz="2200" dirty="0" smtClean="0"/>
              <a:t> (JPL/Caltech), Michael Joyce (JPL/Caltech), </a:t>
            </a:r>
          </a:p>
          <a:p>
            <a:pPr marL="0" indent="0">
              <a:buNone/>
            </a:pPr>
            <a:r>
              <a:rPr lang="en-US" sz="2200" dirty="0" err="1" smtClean="0"/>
              <a:t>Maziyar</a:t>
            </a:r>
            <a:r>
              <a:rPr lang="en-US" sz="2200" dirty="0" smtClean="0"/>
              <a:t> </a:t>
            </a:r>
            <a:r>
              <a:rPr lang="en-US" sz="2200" dirty="0" err="1" smtClean="0"/>
              <a:t>Boustani</a:t>
            </a:r>
            <a:r>
              <a:rPr lang="en-US" sz="2200" dirty="0" smtClean="0"/>
              <a:t> (JPL/Caltech), Andrew Hart (JPL/Caltech), </a:t>
            </a:r>
          </a:p>
          <a:p>
            <a:pPr marL="0" indent="0">
              <a:buNone/>
            </a:pPr>
            <a:r>
              <a:rPr lang="en-US" sz="2200" dirty="0" err="1" smtClean="0"/>
              <a:t>Shakeh</a:t>
            </a:r>
            <a:r>
              <a:rPr lang="en-US" sz="2200" dirty="0" smtClean="0"/>
              <a:t> </a:t>
            </a:r>
            <a:r>
              <a:rPr lang="en-US" sz="2200" dirty="0" err="1" smtClean="0"/>
              <a:t>Khudikyan</a:t>
            </a:r>
            <a:r>
              <a:rPr lang="en-US" sz="2200" dirty="0" smtClean="0"/>
              <a:t> (JPL/Caltech), </a:t>
            </a:r>
          </a:p>
          <a:p>
            <a:pPr marL="0" indent="0">
              <a:buNone/>
            </a:pPr>
            <a:r>
              <a:rPr lang="en-US" sz="2200" dirty="0" err="1" smtClean="0"/>
              <a:t>Jesslyn</a:t>
            </a:r>
            <a:r>
              <a:rPr lang="en-US" sz="2200" dirty="0" smtClean="0"/>
              <a:t> </a:t>
            </a:r>
            <a:r>
              <a:rPr lang="en-US" sz="2200" dirty="0" err="1" smtClean="0"/>
              <a:t>Whittel</a:t>
            </a:r>
            <a:r>
              <a:rPr lang="en-US" sz="2200" dirty="0" smtClean="0"/>
              <a:t> (University of California, Berkeley), </a:t>
            </a:r>
          </a:p>
          <a:p>
            <a:pPr marL="0" indent="0">
              <a:buNone/>
            </a:pPr>
            <a:r>
              <a:rPr lang="en-US" sz="2200" dirty="0" smtClean="0"/>
              <a:t>Alex Goodman (Colorado State University)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6550805" y="6488668"/>
            <a:ext cx="259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r</a:t>
            </a:r>
            <a:r>
              <a:rPr lang="en-US" dirty="0" err="1" smtClean="0"/>
              <a:t>cmes.jpl.nasa.gov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5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832102" y="562215"/>
            <a:ext cx="7780885" cy="14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12641263" y="6010275"/>
            <a:ext cx="10771187" cy="7848600"/>
            <a:chOff x="13258800" y="5791994"/>
            <a:chExt cx="10770394" cy="7849394"/>
          </a:xfrm>
        </p:grpSpPr>
        <p:sp>
          <p:nvSpPr>
            <p:cNvPr id="10" name="Title 13"/>
            <p:cNvSpPr txBox="1">
              <a:spLocks/>
            </p:cNvSpPr>
            <p:nvPr/>
          </p:nvSpPr>
          <p:spPr>
            <a:xfrm>
              <a:off x="13954881" y="5969000"/>
              <a:ext cx="8938021" cy="1036131"/>
            </a:xfrm>
            <a:prstGeom prst="rect">
              <a:avLst/>
            </a:prstGeom>
            <a:solidFill>
              <a:srgbClr val="CCFFCC"/>
            </a:solidFill>
          </p:spPr>
          <p:txBody>
            <a:bodyPr lIns="0" rIns="0" bIns="0" anchor="b">
              <a:normAutofit fontScale="97500" lnSpcReduction="10000"/>
              <a:scene3d>
                <a:camera prst="orthographicFront"/>
                <a:lightRig rig="freezing" dir="t">
                  <a:rot lat="0" lon="0" rev="5640000"/>
                </a:lightRig>
              </a:scene3d>
              <a:sp3d prstMaterial="flat">
                <a:contourClr>
                  <a:schemeClr val="tx2"/>
                </a:contourClr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3692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RCMES</a:t>
              </a:r>
              <a:r>
                <a:rPr lang="en-US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/>
              </a:r>
              <a:br>
                <a:rPr lang="en-US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</a:br>
              <a:r>
                <a:rPr lang="en-US" sz="3282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High-level technical architecture</a:t>
              </a: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14884400" y="12184600"/>
              <a:ext cx="4001467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0000FF"/>
                  </a:solidFill>
                  <a:latin typeface="Arial" charset="0"/>
                </a:rPr>
                <a:t>RCMED</a:t>
              </a:r>
            </a:p>
            <a:p>
              <a:pPr algn="ctr" eaLnBrk="1" hangingPunct="1"/>
              <a:r>
                <a:rPr lang="en-US" sz="1400" dirty="0">
                  <a:solidFill>
                    <a:srgbClr val="0000FF"/>
                  </a:solidFill>
                  <a:latin typeface="Arial" charset="0"/>
                </a:rPr>
                <a:t>(Regional Climate Model Evaluation Database)</a:t>
              </a:r>
            </a:p>
            <a:p>
              <a:pPr algn="ctr" eaLnBrk="1" hangingPunct="1"/>
              <a:r>
                <a:rPr lang="en-US" sz="1600" dirty="0">
                  <a:solidFill>
                    <a:srgbClr val="0000FF"/>
                  </a:solidFill>
                  <a:latin typeface="Arial" charset="0"/>
                </a:rPr>
                <a:t>A large scalable database to store data in a common format</a:t>
              </a:r>
            </a:p>
          </p:txBody>
        </p:sp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19151909" y="12174355"/>
              <a:ext cx="3740993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008000"/>
                  </a:solidFill>
                  <a:latin typeface="Arial" charset="0"/>
                </a:rPr>
                <a:t>RCMET</a:t>
              </a:r>
            </a:p>
            <a:p>
              <a:pPr algn="ctr" eaLnBrk="1" hangingPunct="1"/>
              <a:r>
                <a:rPr lang="en-US" sz="1400" dirty="0">
                  <a:solidFill>
                    <a:srgbClr val="008000"/>
                  </a:solidFill>
                  <a:latin typeface="Arial" charset="0"/>
                </a:rPr>
                <a:t>(Regional Climate Model Evaluation Toolkit)</a:t>
              </a:r>
            </a:p>
            <a:p>
              <a:pPr algn="ctr" eaLnBrk="1" hangingPunct="1"/>
              <a:r>
                <a:rPr lang="en-US" sz="1600" dirty="0">
                  <a:solidFill>
                    <a:srgbClr val="008000"/>
                  </a:solidFill>
                  <a:latin typeface="Arial" charset="0"/>
                </a:rPr>
                <a:t>A library of codes for extracting data from RCMED and model and for calculating evaluation metrics</a:t>
              </a: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13384440" y="12174355"/>
              <a:ext cx="144503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800000"/>
                  </a:solidFill>
                  <a:latin typeface="Arial" charset="0"/>
                </a:rPr>
                <a:t>Raw Data:</a:t>
              </a:r>
            </a:p>
            <a:p>
              <a:pPr algn="ctr" eaLnBrk="1" hangingPunct="1"/>
              <a:r>
                <a:rPr lang="en-US" sz="1600" dirty="0">
                  <a:solidFill>
                    <a:srgbClr val="800000"/>
                  </a:solidFill>
                  <a:latin typeface="Arial" charset="0"/>
                </a:rPr>
                <a:t>Various Formats,</a:t>
              </a:r>
            </a:p>
            <a:p>
              <a:pPr algn="ctr" eaLnBrk="1" hangingPunct="1"/>
              <a:r>
                <a:rPr lang="en-US" sz="1600" dirty="0">
                  <a:solidFill>
                    <a:srgbClr val="800000"/>
                  </a:solidFill>
                  <a:latin typeface="Arial" charset="0"/>
                </a:rPr>
                <a:t>Resolutions,</a:t>
              </a:r>
            </a:p>
            <a:p>
              <a:pPr algn="ctr" eaLnBrk="1" hangingPunct="1"/>
              <a:r>
                <a:rPr lang="en-US" sz="1600" dirty="0">
                  <a:solidFill>
                    <a:srgbClr val="800000"/>
                  </a:solidFill>
                  <a:latin typeface="Arial" charset="0"/>
                </a:rPr>
                <a:t>Coverage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974564" y="7754304"/>
              <a:ext cx="3712385" cy="414225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954228" y="8033771"/>
              <a:ext cx="1349276" cy="30324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Metadata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954228" y="8570400"/>
              <a:ext cx="1349276" cy="3032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Data Table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954228" y="8875231"/>
              <a:ext cx="1349276" cy="6271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Data Table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954228" y="9496007"/>
              <a:ext cx="1349276" cy="4366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Data Table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954228" y="9932613"/>
              <a:ext cx="1349276" cy="4826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Data Table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954228" y="10416850"/>
              <a:ext cx="1349276" cy="3032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Data Table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954228" y="10723268"/>
              <a:ext cx="1349276" cy="3032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Data Table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727232" y="11128122"/>
              <a:ext cx="1828665" cy="519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Common Format,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Native grid,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Efficient </a:t>
              </a:r>
              <a:r>
                <a:rPr lang="en-US" sz="1600" dirty="0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architecture</a:t>
              </a:r>
            </a:p>
          </p:txBody>
        </p:sp>
        <p:sp>
          <p:nvSpPr>
            <p:cNvPr id="24" name="TextBox 69"/>
            <p:cNvSpPr txBox="1">
              <a:spLocks noChangeArrowheads="1"/>
            </p:cNvSpPr>
            <p:nvPr/>
          </p:nvSpPr>
          <p:spPr bwMode="auto">
            <a:xfrm>
              <a:off x="17114164" y="9248545"/>
              <a:ext cx="1075862" cy="410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chemeClr val="bg1"/>
                  </a:solidFill>
                </a:rPr>
                <a:t>MySQL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230330" y="9127669"/>
              <a:ext cx="1014337" cy="129870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Extractor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5733530" y="8176660"/>
              <a:ext cx="0" cy="9430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6" idx="1"/>
            </p:cNvCxnSpPr>
            <p:nvPr/>
          </p:nvCxnSpPr>
          <p:spPr>
            <a:xfrm>
              <a:off x="15733530" y="8176660"/>
              <a:ext cx="1220698" cy="79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5" idx="3"/>
              <a:endCxn id="17" idx="1"/>
            </p:cNvCxnSpPr>
            <p:nvPr/>
          </p:nvCxnSpPr>
          <p:spPr>
            <a:xfrm flipV="1">
              <a:off x="16244667" y="8721228"/>
              <a:ext cx="709561" cy="10557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18" idx="1"/>
            </p:cNvCxnSpPr>
            <p:nvPr/>
          </p:nvCxnSpPr>
          <p:spPr>
            <a:xfrm flipV="1">
              <a:off x="16244667" y="9188001"/>
              <a:ext cx="709561" cy="5890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9" idx="1"/>
            </p:cNvCxnSpPr>
            <p:nvPr/>
          </p:nvCxnSpPr>
          <p:spPr>
            <a:xfrm flipV="1">
              <a:off x="16244667" y="9715104"/>
              <a:ext cx="709561" cy="6191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5" idx="3"/>
              <a:endCxn id="20" idx="1"/>
            </p:cNvCxnSpPr>
            <p:nvPr/>
          </p:nvCxnSpPr>
          <p:spPr>
            <a:xfrm>
              <a:off x="16244667" y="9777022"/>
              <a:ext cx="709561" cy="396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21" idx="1"/>
            </p:cNvCxnSpPr>
            <p:nvPr/>
          </p:nvCxnSpPr>
          <p:spPr>
            <a:xfrm>
              <a:off x="16244667" y="9777022"/>
              <a:ext cx="709561" cy="7922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22" idx="1"/>
            </p:cNvCxnSpPr>
            <p:nvPr/>
          </p:nvCxnSpPr>
          <p:spPr>
            <a:xfrm>
              <a:off x="16244667" y="9777022"/>
              <a:ext cx="709561" cy="10970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33"/>
            <p:cNvSpPr/>
            <p:nvPr/>
          </p:nvSpPr>
          <p:spPr>
            <a:xfrm>
              <a:off x="13649296" y="7992492"/>
              <a:ext cx="1098469" cy="36833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TRMM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13615961" y="8619618"/>
              <a:ext cx="1133392" cy="46835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MODIS</a:t>
              </a:r>
            </a:p>
          </p:txBody>
        </p:sp>
        <p:sp>
          <p:nvSpPr>
            <p:cNvPr id="36" name="Diamond 35"/>
            <p:cNvSpPr/>
            <p:nvPr/>
          </p:nvSpPr>
          <p:spPr>
            <a:xfrm>
              <a:off x="13561990" y="9243568"/>
              <a:ext cx="1185776" cy="504876"/>
            </a:xfrm>
            <a:prstGeom prst="diamon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AIRS</a:t>
              </a:r>
            </a:p>
          </p:txBody>
        </p:sp>
        <p:sp>
          <p:nvSpPr>
            <p:cNvPr id="37" name="Hexagon 36"/>
            <p:cNvSpPr/>
            <p:nvPr/>
          </p:nvSpPr>
          <p:spPr>
            <a:xfrm>
              <a:off x="13636597" y="9918324"/>
              <a:ext cx="1098469" cy="455658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SWE</a:t>
              </a:r>
            </a:p>
          </p:txBody>
        </p:sp>
        <p:sp>
          <p:nvSpPr>
            <p:cNvPr id="38" name="Regular Pentagon 37"/>
            <p:cNvSpPr/>
            <p:nvPr/>
          </p:nvSpPr>
          <p:spPr>
            <a:xfrm>
              <a:off x="13615961" y="11228144"/>
              <a:ext cx="1098469" cy="493763"/>
            </a:xfrm>
            <a:prstGeom prst="pentagon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ETC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614374" y="10553389"/>
              <a:ext cx="1098469" cy="47153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Soil moisture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771576" y="8194125"/>
              <a:ext cx="466691" cy="1562258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4771576" y="8854592"/>
              <a:ext cx="466691" cy="901791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4771576" y="9513470"/>
              <a:ext cx="466691" cy="242913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14749352" y="9756383"/>
              <a:ext cx="488914" cy="396915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14712843" y="9756383"/>
              <a:ext cx="525423" cy="1058969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8" idx="5"/>
            </p:cNvCxnSpPr>
            <p:nvPr/>
          </p:nvCxnSpPr>
          <p:spPr>
            <a:xfrm flipV="1">
              <a:off x="14714430" y="9756383"/>
              <a:ext cx="523836" cy="1660693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18905121" y="7794035"/>
              <a:ext cx="3623996" cy="41422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9151166" y="7992492"/>
              <a:ext cx="1501664" cy="48423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Extract OBS data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0806806" y="7992492"/>
              <a:ext cx="1500078" cy="4842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Extract RCM data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806806" y="7120866"/>
              <a:ext cx="1500078" cy="4842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RCM data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18471766" y="8176660"/>
              <a:ext cx="679400" cy="0"/>
            </a:xfrm>
            <a:prstGeom prst="straightConnector1">
              <a:avLst/>
            </a:prstGeom>
            <a:ln w="63500">
              <a:solidFill>
                <a:srgbClr val="FF66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8471766" y="8184599"/>
              <a:ext cx="0" cy="2689497"/>
            </a:xfrm>
            <a:prstGeom prst="line">
              <a:avLst/>
            </a:prstGeom>
            <a:ln w="127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6" idx="3"/>
            </p:cNvCxnSpPr>
            <p:nvPr/>
          </p:nvCxnSpPr>
          <p:spPr>
            <a:xfrm>
              <a:off x="18303504" y="8184599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8305090" y="8735517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8308265" y="9188001"/>
              <a:ext cx="166676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8309853" y="9715104"/>
              <a:ext cx="166675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8311440" y="10169175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8313028" y="10570852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8314615" y="10874096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49" idx="2"/>
              <a:endCxn id="48" idx="0"/>
            </p:cNvCxnSpPr>
            <p:nvPr/>
          </p:nvCxnSpPr>
          <p:spPr>
            <a:xfrm>
              <a:off x="21557639" y="7605102"/>
              <a:ext cx="0" cy="387389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miley Face 59"/>
            <p:cNvSpPr/>
            <p:nvPr/>
          </p:nvSpPr>
          <p:spPr>
            <a:xfrm>
              <a:off x="19916285" y="7182785"/>
              <a:ext cx="447642" cy="422318"/>
            </a:xfrm>
            <a:prstGeom prst="smileyFace">
              <a:avLst/>
            </a:prstGeom>
            <a:solidFill>
              <a:srgbClr val="F3E58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" name="TextBox 106"/>
            <p:cNvSpPr txBox="1">
              <a:spLocks noChangeArrowheads="1"/>
            </p:cNvSpPr>
            <p:nvPr/>
          </p:nvSpPr>
          <p:spPr bwMode="auto">
            <a:xfrm>
              <a:off x="19230640" y="7129365"/>
              <a:ext cx="73609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/>
                <a:t>user</a:t>
              </a:r>
            </a:p>
            <a:p>
              <a:pPr eaLnBrk="1" hangingPunct="1"/>
              <a:r>
                <a:rPr lang="en-US" sz="1600" b="1" dirty="0"/>
                <a:t>choice</a:t>
              </a:r>
            </a:p>
          </p:txBody>
        </p:sp>
        <p:cxnSp>
          <p:nvCxnSpPr>
            <p:cNvPr id="62" name="Straight Arrow Connector 61"/>
            <p:cNvCxnSpPr>
              <a:stCxn id="60" idx="4"/>
            </p:cNvCxnSpPr>
            <p:nvPr/>
          </p:nvCxnSpPr>
          <p:spPr>
            <a:xfrm>
              <a:off x="20140105" y="7605102"/>
              <a:ext cx="7937" cy="3048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19405147" y="8813313"/>
              <a:ext cx="2658866" cy="6128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Regridder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Put the OBS &amp; RCM data on the same grid for comparison</a:t>
              </a:r>
            </a:p>
          </p:txBody>
        </p:sp>
        <p:sp>
          <p:nvSpPr>
            <p:cNvPr id="64" name="Rectangle 63"/>
            <p:cNvSpPr>
              <a:spLocks noChangeAspect="1"/>
            </p:cNvSpPr>
            <p:nvPr/>
          </p:nvSpPr>
          <p:spPr>
            <a:xfrm>
              <a:off x="19405147" y="9867519"/>
              <a:ext cx="2658866" cy="609662"/>
            </a:xfrm>
            <a:prstGeom prst="rect">
              <a:avLst/>
            </a:prstGeom>
            <a:solidFill>
              <a:srgbClr val="EBEF9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Metrics Calculator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Calculate comparison metrics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9405147" y="10939190"/>
              <a:ext cx="2658866" cy="61283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Visualizer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Plot the metrics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21546527" y="8487842"/>
              <a:ext cx="11112" cy="325471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19919460" y="8476729"/>
              <a:ext cx="11111" cy="336584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20729025" y="9432500"/>
              <a:ext cx="1587" cy="4350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114"/>
            <p:cNvSpPr txBox="1">
              <a:spLocks noChangeArrowheads="1"/>
            </p:cNvSpPr>
            <p:nvPr/>
          </p:nvSpPr>
          <p:spPr bwMode="auto">
            <a:xfrm>
              <a:off x="18423891" y="7756754"/>
              <a:ext cx="562189" cy="30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 dirty="0">
                  <a:solidFill>
                    <a:srgbClr val="FF6600"/>
                  </a:solidFill>
                </a:rPr>
                <a:t>URL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20729025" y="10489882"/>
              <a:ext cx="0" cy="4350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22598962" y="8476729"/>
              <a:ext cx="869886" cy="2821272"/>
            </a:xfrm>
            <a:prstGeom prst="rect">
              <a:avLst/>
            </a:prstGeom>
            <a:solidFill>
              <a:srgbClr val="F3E58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User</a:t>
              </a:r>
              <a:r>
                <a:rPr lang="ja-JP" altLang="en-US" sz="1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’</a:t>
              </a: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 own codes for ANAL and VIS.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20729025" y="9521409"/>
              <a:ext cx="1852476" cy="793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20746486" y="10575616"/>
              <a:ext cx="1852477" cy="793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19"/>
            <p:cNvSpPr txBox="1">
              <a:spLocks noChangeArrowheads="1"/>
            </p:cNvSpPr>
            <p:nvPr/>
          </p:nvSpPr>
          <p:spPr bwMode="auto">
            <a:xfrm>
              <a:off x="21291015" y="9440171"/>
              <a:ext cx="1785938" cy="47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dirty="0"/>
                <a:t>Data extractor</a:t>
              </a:r>
            </a:p>
            <a:p>
              <a:pPr eaLnBrk="1" hangingPunct="1"/>
              <a:r>
                <a:rPr lang="en-US" sz="1100" dirty="0"/>
                <a:t>(Fortran binary) </a:t>
              </a:r>
            </a:p>
          </p:txBody>
        </p:sp>
        <p:sp>
          <p:nvSpPr>
            <p:cNvPr id="75" name="TextBox 120"/>
            <p:cNvSpPr txBox="1">
              <a:spLocks noChangeArrowheads="1"/>
            </p:cNvSpPr>
            <p:nvPr/>
          </p:nvSpPr>
          <p:spPr bwMode="auto">
            <a:xfrm>
              <a:off x="21291015" y="10497556"/>
              <a:ext cx="1785938" cy="47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dirty="0"/>
                <a:t>Data extractor</a:t>
              </a:r>
            </a:p>
            <a:p>
              <a:pPr eaLnBrk="1" hangingPunct="1"/>
              <a:r>
                <a:rPr lang="en-US" sz="1100" dirty="0"/>
                <a:t>(Fortran binary) 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13258800" y="5815809"/>
              <a:ext cx="10768807" cy="158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3258800" y="13639801"/>
              <a:ext cx="10768807" cy="158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 flipH="1" flipV="1">
              <a:off x="9361088" y="9715104"/>
              <a:ext cx="7847807" cy="158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H="1" flipV="1">
              <a:off x="20104497" y="9715104"/>
              <a:ext cx="7847807" cy="158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49"/>
          <p:cNvGrpSpPr>
            <a:grpSpLocks/>
          </p:cNvGrpSpPr>
          <p:nvPr/>
        </p:nvGrpSpPr>
        <p:grpSpPr bwMode="auto">
          <a:xfrm>
            <a:off x="12793663" y="6162675"/>
            <a:ext cx="10771187" cy="7848600"/>
            <a:chOff x="13258800" y="5791994"/>
            <a:chExt cx="10770394" cy="7849394"/>
          </a:xfrm>
        </p:grpSpPr>
        <p:sp>
          <p:nvSpPr>
            <p:cNvPr id="81" name="Title 13"/>
            <p:cNvSpPr txBox="1">
              <a:spLocks/>
            </p:cNvSpPr>
            <p:nvPr/>
          </p:nvSpPr>
          <p:spPr>
            <a:xfrm>
              <a:off x="13954881" y="5969000"/>
              <a:ext cx="8938021" cy="1036131"/>
            </a:xfrm>
            <a:prstGeom prst="rect">
              <a:avLst/>
            </a:prstGeom>
            <a:solidFill>
              <a:srgbClr val="CCFFCC"/>
            </a:solidFill>
          </p:spPr>
          <p:txBody>
            <a:bodyPr lIns="0" rIns="0" bIns="0" anchor="b">
              <a:normAutofit fontScale="97500" lnSpcReduction="10000"/>
              <a:scene3d>
                <a:camera prst="orthographicFront"/>
                <a:lightRig rig="freezing" dir="t">
                  <a:rot lat="0" lon="0" rev="5640000"/>
                </a:lightRig>
              </a:scene3d>
              <a:sp3d prstMaterial="flat">
                <a:contourClr>
                  <a:schemeClr val="tx2"/>
                </a:contourClr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3692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RCMES</a:t>
              </a:r>
              <a:r>
                <a:rPr lang="en-US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/>
              </a:r>
              <a:br>
                <a:rPr lang="en-US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</a:br>
              <a:r>
                <a:rPr lang="en-US" sz="3282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High-level technical architecture</a:t>
              </a:r>
            </a:p>
          </p:txBody>
        </p:sp>
        <p:sp>
          <p:nvSpPr>
            <p:cNvPr id="82" name="TextBox 5"/>
            <p:cNvSpPr txBox="1">
              <a:spLocks noChangeArrowheads="1"/>
            </p:cNvSpPr>
            <p:nvPr/>
          </p:nvSpPr>
          <p:spPr bwMode="auto">
            <a:xfrm>
              <a:off x="14884400" y="12184600"/>
              <a:ext cx="4001467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0000FF"/>
                  </a:solidFill>
                  <a:latin typeface="Arial" charset="0"/>
                </a:rPr>
                <a:t>RCMED</a:t>
              </a:r>
            </a:p>
            <a:p>
              <a:pPr algn="ctr" eaLnBrk="1" hangingPunct="1"/>
              <a:r>
                <a:rPr lang="en-US" sz="1400" dirty="0">
                  <a:solidFill>
                    <a:srgbClr val="0000FF"/>
                  </a:solidFill>
                  <a:latin typeface="Arial" charset="0"/>
                </a:rPr>
                <a:t>(Regional Climate Model Evaluation Database)</a:t>
              </a:r>
            </a:p>
            <a:p>
              <a:pPr algn="ctr" eaLnBrk="1" hangingPunct="1"/>
              <a:r>
                <a:rPr lang="en-US" sz="1600" dirty="0">
                  <a:solidFill>
                    <a:srgbClr val="0000FF"/>
                  </a:solidFill>
                  <a:latin typeface="Arial" charset="0"/>
                </a:rPr>
                <a:t>A large scalable database to store data in a common format</a:t>
              </a:r>
            </a:p>
          </p:txBody>
        </p:sp>
        <p:sp>
          <p:nvSpPr>
            <p:cNvPr id="83" name="TextBox 6"/>
            <p:cNvSpPr txBox="1">
              <a:spLocks noChangeArrowheads="1"/>
            </p:cNvSpPr>
            <p:nvPr/>
          </p:nvSpPr>
          <p:spPr bwMode="auto">
            <a:xfrm>
              <a:off x="19151909" y="12174355"/>
              <a:ext cx="3740993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008000"/>
                  </a:solidFill>
                  <a:latin typeface="Arial" charset="0"/>
                </a:rPr>
                <a:t>RCMET</a:t>
              </a:r>
            </a:p>
            <a:p>
              <a:pPr algn="ctr" eaLnBrk="1" hangingPunct="1"/>
              <a:r>
                <a:rPr lang="en-US" sz="1400" dirty="0">
                  <a:solidFill>
                    <a:srgbClr val="008000"/>
                  </a:solidFill>
                  <a:latin typeface="Arial" charset="0"/>
                </a:rPr>
                <a:t>(Regional Climate Model Evaluation Toolkit)</a:t>
              </a:r>
            </a:p>
            <a:p>
              <a:pPr algn="ctr" eaLnBrk="1" hangingPunct="1"/>
              <a:r>
                <a:rPr lang="en-US" sz="1600" dirty="0">
                  <a:solidFill>
                    <a:srgbClr val="008000"/>
                  </a:solidFill>
                  <a:latin typeface="Arial" charset="0"/>
                </a:rPr>
                <a:t>A library of codes for extracting data from RCMED and model and for calculating evaluation metrics</a:t>
              </a:r>
            </a:p>
          </p:txBody>
        </p:sp>
        <p:sp>
          <p:nvSpPr>
            <p:cNvPr id="84" name="TextBox 5"/>
            <p:cNvSpPr txBox="1">
              <a:spLocks noChangeArrowheads="1"/>
            </p:cNvSpPr>
            <p:nvPr/>
          </p:nvSpPr>
          <p:spPr bwMode="auto">
            <a:xfrm>
              <a:off x="13384440" y="12174355"/>
              <a:ext cx="144503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800000"/>
                  </a:solidFill>
                  <a:latin typeface="Arial" charset="0"/>
                </a:rPr>
                <a:t>Raw Data:</a:t>
              </a:r>
            </a:p>
            <a:p>
              <a:pPr algn="ctr" eaLnBrk="1" hangingPunct="1"/>
              <a:r>
                <a:rPr lang="en-US" sz="1600" dirty="0">
                  <a:solidFill>
                    <a:srgbClr val="800000"/>
                  </a:solidFill>
                  <a:latin typeface="Arial" charset="0"/>
                </a:rPr>
                <a:t>Various Formats,</a:t>
              </a:r>
            </a:p>
            <a:p>
              <a:pPr algn="ctr" eaLnBrk="1" hangingPunct="1"/>
              <a:r>
                <a:rPr lang="en-US" sz="1600" dirty="0">
                  <a:solidFill>
                    <a:srgbClr val="800000"/>
                  </a:solidFill>
                  <a:latin typeface="Arial" charset="0"/>
                </a:rPr>
                <a:t>Resolutions,</a:t>
              </a:r>
            </a:p>
            <a:p>
              <a:pPr algn="ctr" eaLnBrk="1" hangingPunct="1"/>
              <a:r>
                <a:rPr lang="en-US" sz="1600" dirty="0">
                  <a:solidFill>
                    <a:srgbClr val="800000"/>
                  </a:solidFill>
                  <a:latin typeface="Arial" charset="0"/>
                </a:rPr>
                <a:t>Coverage</a:t>
              </a: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14974564" y="7754304"/>
              <a:ext cx="3712385" cy="414225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6954228" y="8033771"/>
              <a:ext cx="1349276" cy="30324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Metadata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6954228" y="8570400"/>
              <a:ext cx="1349276" cy="3032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Data Table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6954228" y="8875231"/>
              <a:ext cx="1349276" cy="6271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Data Table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6954228" y="9496007"/>
              <a:ext cx="1349276" cy="4366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Data Table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6954228" y="9932613"/>
              <a:ext cx="1349276" cy="4826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Data Table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6954228" y="10416850"/>
              <a:ext cx="1349276" cy="3032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Data Table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6954228" y="10723268"/>
              <a:ext cx="1349276" cy="3032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Data Table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6727232" y="11128122"/>
              <a:ext cx="1828665" cy="519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Common Format,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Native grid,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Efficient </a:t>
              </a:r>
              <a:r>
                <a:rPr lang="en-US" sz="1600" dirty="0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architecture</a:t>
              </a:r>
            </a:p>
          </p:txBody>
        </p:sp>
        <p:sp>
          <p:nvSpPr>
            <p:cNvPr id="94" name="TextBox 69"/>
            <p:cNvSpPr txBox="1">
              <a:spLocks noChangeArrowheads="1"/>
            </p:cNvSpPr>
            <p:nvPr/>
          </p:nvSpPr>
          <p:spPr bwMode="auto">
            <a:xfrm>
              <a:off x="17114164" y="9248545"/>
              <a:ext cx="1075862" cy="410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chemeClr val="bg1"/>
                  </a:solidFill>
                </a:rPr>
                <a:t>MySQL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5230330" y="9127669"/>
              <a:ext cx="1014337" cy="129870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Extractor</a:t>
              </a: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15733530" y="8176660"/>
              <a:ext cx="0" cy="9430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endCxn id="86" idx="1"/>
            </p:cNvCxnSpPr>
            <p:nvPr/>
          </p:nvCxnSpPr>
          <p:spPr>
            <a:xfrm>
              <a:off x="15733530" y="8176660"/>
              <a:ext cx="1220698" cy="79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5" idx="3"/>
              <a:endCxn id="87" idx="1"/>
            </p:cNvCxnSpPr>
            <p:nvPr/>
          </p:nvCxnSpPr>
          <p:spPr>
            <a:xfrm flipV="1">
              <a:off x="16244667" y="8721228"/>
              <a:ext cx="709561" cy="10557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endCxn id="88" idx="1"/>
            </p:cNvCxnSpPr>
            <p:nvPr/>
          </p:nvCxnSpPr>
          <p:spPr>
            <a:xfrm flipV="1">
              <a:off x="16244667" y="9188001"/>
              <a:ext cx="709561" cy="5890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endCxn id="89" idx="1"/>
            </p:cNvCxnSpPr>
            <p:nvPr/>
          </p:nvCxnSpPr>
          <p:spPr>
            <a:xfrm flipV="1">
              <a:off x="16244667" y="9715104"/>
              <a:ext cx="709561" cy="6191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95" idx="3"/>
              <a:endCxn id="90" idx="1"/>
            </p:cNvCxnSpPr>
            <p:nvPr/>
          </p:nvCxnSpPr>
          <p:spPr>
            <a:xfrm>
              <a:off x="16244667" y="9777022"/>
              <a:ext cx="709561" cy="396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endCxn id="91" idx="1"/>
            </p:cNvCxnSpPr>
            <p:nvPr/>
          </p:nvCxnSpPr>
          <p:spPr>
            <a:xfrm>
              <a:off x="16244667" y="9777022"/>
              <a:ext cx="709561" cy="7922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endCxn id="92" idx="1"/>
            </p:cNvCxnSpPr>
            <p:nvPr/>
          </p:nvCxnSpPr>
          <p:spPr>
            <a:xfrm>
              <a:off x="16244667" y="9777022"/>
              <a:ext cx="709561" cy="10970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ounded Rectangle 103"/>
            <p:cNvSpPr/>
            <p:nvPr/>
          </p:nvSpPr>
          <p:spPr>
            <a:xfrm>
              <a:off x="13649296" y="7992492"/>
              <a:ext cx="1098469" cy="36833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TRMM</a:t>
              </a:r>
            </a:p>
          </p:txBody>
        </p:sp>
        <p:sp>
          <p:nvSpPr>
            <p:cNvPr id="105" name="Oval 104"/>
            <p:cNvSpPr/>
            <p:nvPr/>
          </p:nvSpPr>
          <p:spPr>
            <a:xfrm>
              <a:off x="13615961" y="8619618"/>
              <a:ext cx="1133392" cy="46835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MODIS</a:t>
              </a:r>
            </a:p>
          </p:txBody>
        </p:sp>
        <p:sp>
          <p:nvSpPr>
            <p:cNvPr id="106" name="Diamond 105"/>
            <p:cNvSpPr/>
            <p:nvPr/>
          </p:nvSpPr>
          <p:spPr>
            <a:xfrm>
              <a:off x="13561990" y="9243568"/>
              <a:ext cx="1185776" cy="504876"/>
            </a:xfrm>
            <a:prstGeom prst="diamon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AIRS</a:t>
              </a:r>
            </a:p>
          </p:txBody>
        </p:sp>
        <p:sp>
          <p:nvSpPr>
            <p:cNvPr id="107" name="Hexagon 106"/>
            <p:cNvSpPr/>
            <p:nvPr/>
          </p:nvSpPr>
          <p:spPr>
            <a:xfrm>
              <a:off x="13636597" y="9918324"/>
              <a:ext cx="1098469" cy="455658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SWE</a:t>
              </a:r>
            </a:p>
          </p:txBody>
        </p:sp>
        <p:sp>
          <p:nvSpPr>
            <p:cNvPr id="108" name="Regular Pentagon 107"/>
            <p:cNvSpPr/>
            <p:nvPr/>
          </p:nvSpPr>
          <p:spPr>
            <a:xfrm>
              <a:off x="13615961" y="11228144"/>
              <a:ext cx="1098469" cy="493763"/>
            </a:xfrm>
            <a:prstGeom prst="pentagon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ETC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3614374" y="10553389"/>
              <a:ext cx="1098469" cy="47153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Soil moisture</a:t>
              </a: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>
              <a:off x="14771576" y="8194125"/>
              <a:ext cx="466691" cy="1562258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14771576" y="8854592"/>
              <a:ext cx="466691" cy="901791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14771576" y="9513470"/>
              <a:ext cx="466691" cy="242913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14749352" y="9756383"/>
              <a:ext cx="488914" cy="396915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14712843" y="9756383"/>
              <a:ext cx="525423" cy="1058969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08" idx="5"/>
            </p:cNvCxnSpPr>
            <p:nvPr/>
          </p:nvCxnSpPr>
          <p:spPr>
            <a:xfrm flipV="1">
              <a:off x="14714430" y="9756383"/>
              <a:ext cx="523836" cy="1660693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ounded Rectangle 115"/>
            <p:cNvSpPr/>
            <p:nvPr/>
          </p:nvSpPr>
          <p:spPr>
            <a:xfrm>
              <a:off x="18905121" y="7794035"/>
              <a:ext cx="3623996" cy="41422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151166" y="7992492"/>
              <a:ext cx="1501664" cy="48423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Extract OBS data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0806806" y="7992492"/>
              <a:ext cx="1500078" cy="4842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Extract RCM data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0806806" y="7120866"/>
              <a:ext cx="1500078" cy="4842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RCM data</a:t>
              </a: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>
              <a:off x="18471766" y="8176660"/>
              <a:ext cx="679400" cy="0"/>
            </a:xfrm>
            <a:prstGeom prst="straightConnector1">
              <a:avLst/>
            </a:prstGeom>
            <a:ln w="63500">
              <a:solidFill>
                <a:srgbClr val="FF66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8471766" y="8184599"/>
              <a:ext cx="0" cy="2689497"/>
            </a:xfrm>
            <a:prstGeom prst="line">
              <a:avLst/>
            </a:prstGeom>
            <a:ln w="127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86" idx="3"/>
            </p:cNvCxnSpPr>
            <p:nvPr/>
          </p:nvCxnSpPr>
          <p:spPr>
            <a:xfrm>
              <a:off x="18303504" y="8184599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8305090" y="8735517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18308265" y="9188001"/>
              <a:ext cx="166676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18309853" y="9715104"/>
              <a:ext cx="166675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18311440" y="10169175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18313028" y="10570852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8314615" y="10874096"/>
              <a:ext cx="16826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19" idx="2"/>
              <a:endCxn id="118" idx="0"/>
            </p:cNvCxnSpPr>
            <p:nvPr/>
          </p:nvCxnSpPr>
          <p:spPr>
            <a:xfrm>
              <a:off x="21557639" y="7605102"/>
              <a:ext cx="0" cy="387389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Smiley Face 129"/>
            <p:cNvSpPr/>
            <p:nvPr/>
          </p:nvSpPr>
          <p:spPr>
            <a:xfrm>
              <a:off x="19916285" y="7182785"/>
              <a:ext cx="447642" cy="422318"/>
            </a:xfrm>
            <a:prstGeom prst="smileyFace">
              <a:avLst/>
            </a:prstGeom>
            <a:solidFill>
              <a:srgbClr val="F3E58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TextBox 106"/>
            <p:cNvSpPr txBox="1">
              <a:spLocks noChangeArrowheads="1"/>
            </p:cNvSpPr>
            <p:nvPr/>
          </p:nvSpPr>
          <p:spPr bwMode="auto">
            <a:xfrm>
              <a:off x="19230640" y="7129365"/>
              <a:ext cx="73609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/>
                <a:t>user</a:t>
              </a:r>
            </a:p>
            <a:p>
              <a:pPr eaLnBrk="1" hangingPunct="1"/>
              <a:r>
                <a:rPr lang="en-US" sz="1600" b="1" dirty="0"/>
                <a:t>choice</a:t>
              </a:r>
            </a:p>
          </p:txBody>
        </p:sp>
        <p:cxnSp>
          <p:nvCxnSpPr>
            <p:cNvPr id="132" name="Straight Arrow Connector 131"/>
            <p:cNvCxnSpPr>
              <a:stCxn id="130" idx="4"/>
            </p:cNvCxnSpPr>
            <p:nvPr/>
          </p:nvCxnSpPr>
          <p:spPr>
            <a:xfrm>
              <a:off x="20140105" y="7605102"/>
              <a:ext cx="7937" cy="3048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/>
            <p:cNvSpPr/>
            <p:nvPr/>
          </p:nvSpPr>
          <p:spPr>
            <a:xfrm>
              <a:off x="19405147" y="8813313"/>
              <a:ext cx="2658866" cy="6128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Regridder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Put the OBS &amp; RCM data on the same grid for comparison</a:t>
              </a:r>
            </a:p>
          </p:txBody>
        </p:sp>
        <p:sp>
          <p:nvSpPr>
            <p:cNvPr id="134" name="Rectangle 133"/>
            <p:cNvSpPr>
              <a:spLocks noChangeAspect="1"/>
            </p:cNvSpPr>
            <p:nvPr/>
          </p:nvSpPr>
          <p:spPr>
            <a:xfrm>
              <a:off x="19405147" y="9867519"/>
              <a:ext cx="2658866" cy="609662"/>
            </a:xfrm>
            <a:prstGeom prst="rect">
              <a:avLst/>
            </a:prstGeom>
            <a:solidFill>
              <a:srgbClr val="EBEF9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Metrics Calculator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Calculate comparison metrics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9405147" y="10939190"/>
              <a:ext cx="2658866" cy="61283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Visualizer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Plot the metrics</a:t>
              </a:r>
            </a:p>
          </p:txBody>
        </p:sp>
        <p:cxnSp>
          <p:nvCxnSpPr>
            <p:cNvPr id="136" name="Straight Arrow Connector 135"/>
            <p:cNvCxnSpPr/>
            <p:nvPr/>
          </p:nvCxnSpPr>
          <p:spPr>
            <a:xfrm>
              <a:off x="21546527" y="8487842"/>
              <a:ext cx="11112" cy="325471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19919460" y="8476729"/>
              <a:ext cx="11111" cy="336584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>
              <a:off x="20729025" y="9432500"/>
              <a:ext cx="1587" cy="4350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14"/>
            <p:cNvSpPr txBox="1">
              <a:spLocks noChangeArrowheads="1"/>
            </p:cNvSpPr>
            <p:nvPr/>
          </p:nvSpPr>
          <p:spPr bwMode="auto">
            <a:xfrm>
              <a:off x="18423891" y="7756754"/>
              <a:ext cx="562189" cy="30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 dirty="0">
                  <a:solidFill>
                    <a:srgbClr val="FF6600"/>
                  </a:solidFill>
                </a:rPr>
                <a:t>URL</a:t>
              </a:r>
            </a:p>
          </p:txBody>
        </p:sp>
        <p:cxnSp>
          <p:nvCxnSpPr>
            <p:cNvPr id="140" name="Straight Arrow Connector 139"/>
            <p:cNvCxnSpPr/>
            <p:nvPr/>
          </p:nvCxnSpPr>
          <p:spPr>
            <a:xfrm>
              <a:off x="20729025" y="10489882"/>
              <a:ext cx="0" cy="4350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/>
            <p:cNvSpPr/>
            <p:nvPr/>
          </p:nvSpPr>
          <p:spPr>
            <a:xfrm>
              <a:off x="22598962" y="8476729"/>
              <a:ext cx="869886" cy="2821272"/>
            </a:xfrm>
            <a:prstGeom prst="rect">
              <a:avLst/>
            </a:prstGeom>
            <a:solidFill>
              <a:srgbClr val="F3E58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User</a:t>
              </a:r>
              <a:r>
                <a:rPr lang="ja-JP" altLang="en-US" sz="1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’</a:t>
              </a: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 own codes for ANAL and VIS.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>
              <a:off x="20729025" y="9521409"/>
              <a:ext cx="1852476" cy="793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>
              <a:off x="20746486" y="10575616"/>
              <a:ext cx="1852477" cy="793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19"/>
            <p:cNvSpPr txBox="1">
              <a:spLocks noChangeArrowheads="1"/>
            </p:cNvSpPr>
            <p:nvPr/>
          </p:nvSpPr>
          <p:spPr bwMode="auto">
            <a:xfrm>
              <a:off x="21291015" y="9440171"/>
              <a:ext cx="1785938" cy="47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dirty="0"/>
                <a:t>Data extractor</a:t>
              </a:r>
            </a:p>
            <a:p>
              <a:pPr eaLnBrk="1" hangingPunct="1"/>
              <a:r>
                <a:rPr lang="en-US" sz="1100" dirty="0"/>
                <a:t>(Fortran binary) </a:t>
              </a:r>
            </a:p>
          </p:txBody>
        </p:sp>
        <p:sp>
          <p:nvSpPr>
            <p:cNvPr id="145" name="TextBox 120"/>
            <p:cNvSpPr txBox="1">
              <a:spLocks noChangeArrowheads="1"/>
            </p:cNvSpPr>
            <p:nvPr/>
          </p:nvSpPr>
          <p:spPr bwMode="auto">
            <a:xfrm>
              <a:off x="21291015" y="10497556"/>
              <a:ext cx="1785938" cy="47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dirty="0"/>
                <a:t>Data extractor</a:t>
              </a:r>
            </a:p>
            <a:p>
              <a:pPr eaLnBrk="1" hangingPunct="1"/>
              <a:r>
                <a:rPr lang="en-US" sz="1100" dirty="0"/>
                <a:t>(Fortran binary) </a:t>
              </a:r>
            </a:p>
          </p:txBody>
        </p:sp>
        <p:cxnSp>
          <p:nvCxnSpPr>
            <p:cNvPr id="146" name="Straight Connector 145"/>
            <p:cNvCxnSpPr/>
            <p:nvPr/>
          </p:nvCxnSpPr>
          <p:spPr>
            <a:xfrm>
              <a:off x="13258800" y="5815809"/>
              <a:ext cx="10768807" cy="158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13258800" y="13639801"/>
              <a:ext cx="10768807" cy="158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5400000" flipH="1" flipV="1">
              <a:off x="9361088" y="9715104"/>
              <a:ext cx="7847807" cy="158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5400000" flipH="1" flipV="1">
              <a:off x="20104497" y="9715104"/>
              <a:ext cx="7847807" cy="158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/>
          <p:cNvGrpSpPr/>
          <p:nvPr/>
        </p:nvGrpSpPr>
        <p:grpSpPr>
          <a:xfrm>
            <a:off x="182739" y="1064744"/>
            <a:ext cx="8742164" cy="5152731"/>
            <a:chOff x="182739" y="861050"/>
            <a:chExt cx="8742164" cy="5152731"/>
          </a:xfrm>
        </p:grpSpPr>
        <p:sp>
          <p:nvSpPr>
            <p:cNvPr id="150" name="TextBox 5"/>
            <p:cNvSpPr txBox="1">
              <a:spLocks noChangeArrowheads="1"/>
            </p:cNvSpPr>
            <p:nvPr/>
          </p:nvSpPr>
          <p:spPr bwMode="auto">
            <a:xfrm>
              <a:off x="182739" y="4785541"/>
              <a:ext cx="1298726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 smtClean="0">
                  <a:latin typeface="+mj-lt"/>
                </a:rPr>
                <a:t>Raw Data:</a:t>
              </a:r>
              <a:endParaRPr lang="en-US" sz="1400" b="1" dirty="0">
                <a:latin typeface="+mj-lt"/>
              </a:endParaRPr>
            </a:p>
            <a:p>
              <a:pPr algn="ctr" eaLnBrk="1" hangingPunct="1"/>
              <a:r>
                <a:rPr lang="en-US" sz="1200" dirty="0" smtClean="0">
                  <a:latin typeface="+mj-lt"/>
                </a:rPr>
                <a:t>Various sources, formats,</a:t>
              </a:r>
            </a:p>
            <a:p>
              <a:pPr algn="ctr" eaLnBrk="1" hangingPunct="1"/>
              <a:r>
                <a:rPr lang="en-US" sz="1200" dirty="0" smtClean="0">
                  <a:latin typeface="+mj-lt"/>
                </a:rPr>
                <a:t>Resolutions,</a:t>
              </a:r>
            </a:p>
            <a:p>
              <a:pPr algn="ctr" eaLnBrk="1" hangingPunct="1"/>
              <a:r>
                <a:rPr lang="en-US" sz="1200" dirty="0" smtClean="0">
                  <a:latin typeface="+mj-lt"/>
                </a:rPr>
                <a:t>Coverage</a:t>
              </a:r>
              <a:endParaRPr lang="en-US" sz="1200" dirty="0">
                <a:latin typeface="+mj-lt"/>
              </a:endParaRPr>
            </a:p>
          </p:txBody>
        </p:sp>
        <p:grpSp>
          <p:nvGrpSpPr>
            <p:cNvPr id="151" name="Group 90"/>
            <p:cNvGrpSpPr/>
            <p:nvPr/>
          </p:nvGrpSpPr>
          <p:grpSpPr>
            <a:xfrm>
              <a:off x="205061" y="861050"/>
              <a:ext cx="8719842" cy="5152731"/>
              <a:chOff x="195654" y="752195"/>
              <a:chExt cx="8719842" cy="5842423"/>
            </a:xfrm>
          </p:grpSpPr>
          <p:sp>
            <p:nvSpPr>
              <p:cNvPr id="152" name="Rounded Rectangle 151"/>
              <p:cNvSpPr/>
              <p:nvPr/>
            </p:nvSpPr>
            <p:spPr>
              <a:xfrm>
                <a:off x="4608805" y="3375563"/>
                <a:ext cx="3257578" cy="190509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+mj-lt"/>
                </a:endParaRPr>
              </a:p>
            </p:txBody>
          </p:sp>
          <p:sp>
            <p:nvSpPr>
              <p:cNvPr id="153" name="TextBox 5"/>
              <p:cNvSpPr txBox="1">
                <a:spLocks noChangeArrowheads="1"/>
              </p:cNvSpPr>
              <p:nvPr/>
            </p:nvSpPr>
            <p:spPr bwMode="auto">
              <a:xfrm>
                <a:off x="1271588" y="5408112"/>
                <a:ext cx="3290512" cy="977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 b="1" dirty="0">
                    <a:solidFill>
                      <a:srgbClr val="008000"/>
                    </a:solidFill>
                    <a:latin typeface="+mj-lt"/>
                  </a:rPr>
                  <a:t>RCMED</a:t>
                </a:r>
              </a:p>
              <a:p>
                <a:pPr algn="ctr" eaLnBrk="1" hangingPunct="1"/>
                <a:r>
                  <a:rPr lang="en-US" sz="1200" dirty="0">
                    <a:solidFill>
                      <a:srgbClr val="008000"/>
                    </a:solidFill>
                    <a:latin typeface="+mj-lt"/>
                  </a:rPr>
                  <a:t>(Regional Climate Model Evaluation Database</a:t>
                </a:r>
                <a:r>
                  <a:rPr lang="en-US" sz="1200" dirty="0" smtClean="0">
                    <a:solidFill>
                      <a:srgbClr val="008000"/>
                    </a:solidFill>
                    <a:latin typeface="+mj-lt"/>
                  </a:rPr>
                  <a:t>)</a:t>
                </a:r>
              </a:p>
              <a:p>
                <a:pPr algn="ctr" eaLnBrk="1" hangingPunct="1"/>
                <a:r>
                  <a:rPr lang="en-US" sz="1200" dirty="0" smtClean="0">
                    <a:solidFill>
                      <a:srgbClr val="008000"/>
                    </a:solidFill>
                    <a:latin typeface="+mj-lt"/>
                  </a:rPr>
                  <a:t>A large scalable database to store data from variety of sources in a common format</a:t>
                </a:r>
                <a:endParaRPr lang="en-US" sz="1200" dirty="0">
                  <a:solidFill>
                    <a:srgbClr val="008000"/>
                  </a:solidFill>
                  <a:latin typeface="+mj-lt"/>
                </a:endParaRPr>
              </a:p>
            </p:txBody>
          </p:sp>
          <p:sp>
            <p:nvSpPr>
              <p:cNvPr id="154" name="TextBox 6"/>
              <p:cNvSpPr txBox="1">
                <a:spLocks noChangeArrowheads="1"/>
              </p:cNvSpPr>
              <p:nvPr/>
            </p:nvSpPr>
            <p:spPr bwMode="auto">
              <a:xfrm>
                <a:off x="4801239" y="5408112"/>
                <a:ext cx="3083051" cy="1186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+mj-lt"/>
                  </a:rPr>
                  <a:t>RCMET</a:t>
                </a:r>
              </a:p>
              <a:p>
                <a:pPr algn="ctr" eaLnBrk="1" hangingPunct="1"/>
                <a:r>
                  <a:rPr lang="en-US" sz="1200" dirty="0">
                    <a:solidFill>
                      <a:srgbClr val="0000FF"/>
                    </a:solidFill>
                    <a:latin typeface="+mj-lt"/>
                  </a:rPr>
                  <a:t>(Regional Climate Model Evaluation </a:t>
                </a:r>
                <a:r>
                  <a:rPr lang="en-US" sz="1200" dirty="0" smtClean="0">
                    <a:solidFill>
                      <a:srgbClr val="0000FF"/>
                    </a:solidFill>
                    <a:latin typeface="+mj-lt"/>
                  </a:rPr>
                  <a:t>Toolkit)</a:t>
                </a:r>
              </a:p>
              <a:p>
                <a:pPr algn="ctr" eaLnBrk="1" hangingPunct="1"/>
                <a:r>
                  <a:rPr lang="en-US" sz="1200" dirty="0" smtClean="0">
                    <a:solidFill>
                      <a:srgbClr val="0000FF"/>
                    </a:solidFill>
                    <a:latin typeface="+mj-lt"/>
                  </a:rPr>
                  <a:t>A library of codes for extracting data from RCMED and model and for calculating evaluation metrics</a:t>
                </a:r>
                <a:endParaRPr lang="en-US" sz="1200" dirty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155" name="Rounded Rectangle 154"/>
              <p:cNvSpPr/>
              <p:nvPr/>
            </p:nvSpPr>
            <p:spPr>
              <a:xfrm>
                <a:off x="1473876" y="1556561"/>
                <a:ext cx="2928041" cy="3724093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2956318" y="1807704"/>
                <a:ext cx="1110430" cy="27267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  <a:latin typeface="+mj-lt"/>
                  </a:rPr>
                  <a:t>Metadata</a:t>
                </a:r>
                <a:endParaRPr lang="en-US" sz="14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2956318" y="2468881"/>
                <a:ext cx="1110430" cy="27267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Data Table</a:t>
                </a:r>
                <a:endParaRPr lang="en-US" sz="1200" b="1" dirty="0">
                  <a:solidFill>
                    <a:schemeClr val="tx1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956318" y="2732753"/>
                <a:ext cx="1110430" cy="39510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rgbClr val="7F7F7F"/>
                    </a:solidFill>
                    <a:latin typeface="+mj-lt"/>
                  </a:rPr>
                  <a:t>Data Table</a:t>
                </a:r>
                <a:endParaRPr lang="en-US" sz="1200" b="1" dirty="0">
                  <a:solidFill>
                    <a:srgbClr val="7F7F7F"/>
                  </a:solidFill>
                  <a:latin typeface="+mj-lt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2956318" y="3122197"/>
                <a:ext cx="1110430" cy="39327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rgbClr val="7F7F7F"/>
                    </a:solidFill>
                    <a:latin typeface="+mj-lt"/>
                  </a:rPr>
                  <a:t>Data Table</a:t>
                </a:r>
                <a:endParaRPr lang="en-US" sz="12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2956318" y="3515476"/>
                <a:ext cx="1110430" cy="4336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rgbClr val="7F7F7F"/>
                    </a:solidFill>
                    <a:latin typeface="+mj-lt"/>
                  </a:rPr>
                  <a:t>Data Table</a:t>
                </a: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956318" y="3950828"/>
                <a:ext cx="1110430" cy="27267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rgbClr val="7F7F7F"/>
                    </a:solidFill>
                    <a:latin typeface="+mj-lt"/>
                  </a:rPr>
                  <a:t>Data Table</a:t>
                </a: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2956318" y="4225211"/>
                <a:ext cx="1110430" cy="27267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rgbClr val="7F7F7F"/>
                    </a:solidFill>
                    <a:latin typeface="+mj-lt"/>
                  </a:rPr>
                  <a:t>Data Table</a:t>
                </a: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2748300" y="4524254"/>
                <a:ext cx="1470208" cy="6547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 smtClean="0">
                    <a:solidFill>
                      <a:srgbClr val="000000"/>
                    </a:solidFill>
                    <a:latin typeface="+mj-lt"/>
                  </a:rPr>
                  <a:t>Common Format,</a:t>
                </a:r>
              </a:p>
              <a:p>
                <a:pPr algn="ctr"/>
                <a:r>
                  <a:rPr lang="en-US" sz="1100" b="1" dirty="0" smtClean="0">
                    <a:solidFill>
                      <a:srgbClr val="000000"/>
                    </a:solidFill>
                    <a:latin typeface="+mj-lt"/>
                  </a:rPr>
                  <a:t>Native grid,</a:t>
                </a:r>
              </a:p>
              <a:p>
                <a:pPr algn="ctr"/>
                <a:r>
                  <a:rPr lang="en-US" sz="1100" b="1" dirty="0" smtClean="0">
                    <a:solidFill>
                      <a:srgbClr val="000000"/>
                    </a:solidFill>
                    <a:latin typeface="+mj-lt"/>
                  </a:rPr>
                  <a:t>Efficient architecture</a:t>
                </a:r>
                <a:endParaRPr lang="en-US" sz="11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1596459" y="2791543"/>
                <a:ext cx="911260" cy="116803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latin typeface="+mj-lt"/>
                  </a:rPr>
                  <a:t>Extractor for various data formats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166" name="Straight Connector 165"/>
              <p:cNvCxnSpPr/>
              <p:nvPr/>
            </p:nvCxnSpPr>
            <p:spPr>
              <a:xfrm>
                <a:off x="2048501" y="1936863"/>
                <a:ext cx="0" cy="8475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>
                <a:off x="2048500" y="1935275"/>
                <a:ext cx="893662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>
                <a:stCxn id="165" idx="3"/>
              </p:cNvCxnSpPr>
              <p:nvPr/>
            </p:nvCxnSpPr>
            <p:spPr>
              <a:xfrm flipV="1">
                <a:off x="2507719" y="2666042"/>
                <a:ext cx="434443" cy="70951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flipV="1">
                <a:off x="2507718" y="2959664"/>
                <a:ext cx="434444" cy="41589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 flipV="1">
                <a:off x="2507719" y="3318837"/>
                <a:ext cx="434443" cy="567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>
                <a:stCxn id="165" idx="3"/>
              </p:cNvCxnSpPr>
              <p:nvPr/>
            </p:nvCxnSpPr>
            <p:spPr>
              <a:xfrm>
                <a:off x="2507719" y="3375561"/>
                <a:ext cx="434443" cy="35673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rot="16200000" flipH="1">
                <a:off x="2368367" y="3514912"/>
                <a:ext cx="713148" cy="43444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/>
              <p:nvPr/>
            </p:nvCxnSpPr>
            <p:spPr>
              <a:xfrm rot="16200000" flipH="1">
                <a:off x="2231946" y="3651331"/>
                <a:ext cx="985988" cy="43444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Rounded Rectangle 173"/>
              <p:cNvSpPr/>
              <p:nvPr/>
            </p:nvSpPr>
            <p:spPr>
              <a:xfrm>
                <a:off x="295751" y="1771178"/>
                <a:ext cx="986600" cy="33137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FFFFFF"/>
                    </a:solidFill>
                    <a:latin typeface="+mj-lt"/>
                  </a:rPr>
                  <a:t>TRMM</a:t>
                </a:r>
                <a:endParaRPr lang="en-US" sz="12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66323" y="2334938"/>
                <a:ext cx="1017823" cy="42104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+mj-lt"/>
                  </a:rPr>
                  <a:t>MODIS</a:t>
                </a:r>
                <a:endParaRPr lang="en-US" sz="12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76" name="Diamond 175"/>
              <p:cNvSpPr/>
              <p:nvPr/>
            </p:nvSpPr>
            <p:spPr>
              <a:xfrm>
                <a:off x="195654" y="2911193"/>
                <a:ext cx="1156279" cy="454801"/>
              </a:xfrm>
              <a:prstGeom prst="diamon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+mj-lt"/>
                  </a:rPr>
                  <a:t>AIRS</a:t>
                </a:r>
                <a:endParaRPr lang="en-US" sz="12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77" name="Hexagon 176"/>
              <p:cNvSpPr/>
              <p:nvPr/>
            </p:nvSpPr>
            <p:spPr>
              <a:xfrm>
                <a:off x="284988" y="3501971"/>
                <a:ext cx="986600" cy="409669"/>
              </a:xfrm>
              <a:prstGeom prst="hexagon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FFFFFF"/>
                    </a:solidFill>
                    <a:latin typeface="+mj-lt"/>
                  </a:rPr>
                  <a:t>CERES</a:t>
                </a:r>
                <a:endParaRPr lang="en-US" sz="12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78" name="Regular Pentagon 177"/>
              <p:cNvSpPr/>
              <p:nvPr/>
            </p:nvSpPr>
            <p:spPr>
              <a:xfrm>
                <a:off x="266323" y="4679793"/>
                <a:ext cx="986602" cy="443808"/>
              </a:xfrm>
              <a:prstGeom prst="pentagon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  <a:latin typeface="+mj-lt"/>
                  </a:rPr>
                  <a:t>ETC</a:t>
                </a:r>
                <a:endParaRPr lang="en-US" sz="12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264528" y="4073563"/>
                <a:ext cx="986600" cy="423997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+mj-lt"/>
                  </a:rPr>
                  <a:t>Soil moisture</a:t>
                </a:r>
                <a:endParaRPr lang="en-US" sz="12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>
                <a:off x="4608805" y="1552437"/>
                <a:ext cx="3257578" cy="154615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+mj-lt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4831239" y="1731174"/>
                <a:ext cx="1348953" cy="4346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+mj-lt"/>
                  </a:rPr>
                  <a:t>Extract OBS data</a:t>
                </a:r>
                <a:endParaRPr lang="en-US" sz="12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6318239" y="1731174"/>
                <a:ext cx="1348953" cy="434608"/>
              </a:xfrm>
              <a:prstGeom prst="rect">
                <a:avLst/>
              </a:prstGeom>
              <a:solidFill>
                <a:srgbClr val="FF4F0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latin typeface="+mj-lt"/>
                  </a:rPr>
                  <a:t>Extract model data</a:t>
                </a:r>
                <a:endParaRPr lang="en-US" sz="1200" b="1" dirty="0">
                  <a:latin typeface="+mj-lt"/>
                </a:endParaRPr>
              </a:p>
            </p:txBody>
          </p:sp>
          <p:cxnSp>
            <p:nvCxnSpPr>
              <p:cNvPr id="183" name="Straight Arrow Connector 182"/>
              <p:cNvCxnSpPr>
                <a:endCxn id="182" idx="0"/>
              </p:cNvCxnSpPr>
              <p:nvPr/>
            </p:nvCxnSpPr>
            <p:spPr>
              <a:xfrm>
                <a:off x="6992716" y="1382139"/>
                <a:ext cx="0" cy="349035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Smiley Face 183"/>
              <p:cNvSpPr/>
              <p:nvPr/>
            </p:nvSpPr>
            <p:spPr>
              <a:xfrm>
                <a:off x="5772344" y="1003348"/>
                <a:ext cx="401816" cy="378791"/>
              </a:xfrm>
              <a:prstGeom prst="smileyFace">
                <a:avLst/>
              </a:prstGeom>
              <a:solidFill>
                <a:srgbClr val="F3E58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5229709" y="944705"/>
                <a:ext cx="5822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User</a:t>
                </a:r>
              </a:p>
              <a:p>
                <a:r>
                  <a:rPr lang="en-US" sz="1400" b="1" dirty="0" smtClean="0">
                    <a:latin typeface="+mj-lt"/>
                  </a:rPr>
                  <a:t>input</a:t>
                </a:r>
                <a:endParaRPr lang="en-US" sz="1400" b="1" dirty="0">
                  <a:latin typeface="+mj-lt"/>
                </a:endParaRPr>
              </a:p>
            </p:txBody>
          </p:sp>
          <p:cxnSp>
            <p:nvCxnSpPr>
              <p:cNvPr id="186" name="Straight Arrow Connector 185"/>
              <p:cNvCxnSpPr>
                <a:stCxn id="184" idx="4"/>
              </p:cNvCxnSpPr>
              <p:nvPr/>
            </p:nvCxnSpPr>
            <p:spPr>
              <a:xfrm>
                <a:off x="5973252" y="1382139"/>
                <a:ext cx="7175" cy="274181"/>
              </a:xfrm>
              <a:prstGeom prst="straightConnector1">
                <a:avLst/>
              </a:prstGeom>
              <a:ln w="63500">
                <a:solidFill>
                  <a:schemeClr val="bg1">
                    <a:lumMod val="50000"/>
                  </a:schemeClr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Rectangle 186"/>
              <p:cNvSpPr/>
              <p:nvPr/>
            </p:nvSpPr>
            <p:spPr>
              <a:xfrm>
                <a:off x="5059131" y="2408045"/>
                <a:ext cx="2389368" cy="5516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  <a:latin typeface="+mj-lt"/>
                  </a:rPr>
                  <a:t>Regridder</a:t>
                </a:r>
              </a:p>
              <a:p>
                <a:pPr algn="ctr"/>
                <a:r>
                  <a:rPr lang="en-US" sz="1100" b="1" dirty="0" smtClean="0">
                    <a:solidFill>
                      <a:schemeClr val="tx1"/>
                    </a:solidFill>
                    <a:latin typeface="+mj-lt"/>
                  </a:rPr>
                  <a:t>(Put the OBS &amp; model data on the same time/space grid)</a:t>
                </a:r>
                <a:endParaRPr lang="en-US" sz="11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5059131" y="3757168"/>
                <a:ext cx="2389368" cy="551619"/>
              </a:xfrm>
              <a:prstGeom prst="rect">
                <a:avLst/>
              </a:prstGeom>
              <a:solidFill>
                <a:srgbClr val="EBEF9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  <a:latin typeface="+mj-lt"/>
                  </a:rPr>
                  <a:t>Metrics Calculator</a:t>
                </a:r>
              </a:p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+mj-lt"/>
                  </a:rPr>
                  <a:t>(Calculate evaluation metrics)</a:t>
                </a:r>
                <a:endParaRPr lang="en-US" sz="12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5059131" y="4639291"/>
                <a:ext cx="2389368" cy="551619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  <a:latin typeface="+mj-lt"/>
                  </a:rPr>
                  <a:t>Visualizer</a:t>
                </a:r>
              </a:p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+mj-lt"/>
                  </a:rPr>
                  <a:t>(Plot the metrics)</a:t>
                </a:r>
                <a:endParaRPr lang="en-US" sz="12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190" name="Straight Arrow Connector 189"/>
              <p:cNvCxnSpPr/>
              <p:nvPr/>
            </p:nvCxnSpPr>
            <p:spPr>
              <a:xfrm rot="16200000" flipH="1">
                <a:off x="6876305" y="2282734"/>
                <a:ext cx="223625" cy="9197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/>
              <p:cNvCxnSpPr/>
              <p:nvPr/>
            </p:nvCxnSpPr>
            <p:spPr>
              <a:xfrm rot="16200000" flipH="1">
                <a:off x="5409396" y="2277864"/>
                <a:ext cx="233366" cy="9197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/>
              <p:cNvCxnSpPr>
                <a:stCxn id="180" idx="2"/>
                <a:endCxn id="188" idx="0"/>
              </p:cNvCxnSpPr>
              <p:nvPr/>
            </p:nvCxnSpPr>
            <p:spPr>
              <a:xfrm rot="16200000" flipH="1">
                <a:off x="5916415" y="3419768"/>
                <a:ext cx="658578" cy="16221"/>
              </a:xfrm>
              <a:prstGeom prst="straightConnector1">
                <a:avLst/>
              </a:prstGeom>
              <a:ln w="50800">
                <a:solidFill>
                  <a:schemeClr val="accent5">
                    <a:lumMod val="75000"/>
                  </a:schemeClr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3" name="Group 128"/>
              <p:cNvGrpSpPr/>
              <p:nvPr/>
            </p:nvGrpSpPr>
            <p:grpSpPr>
              <a:xfrm>
                <a:off x="4066748" y="1538761"/>
                <a:ext cx="764491" cy="2822785"/>
                <a:chOff x="4334953" y="1538641"/>
                <a:chExt cx="764491" cy="2822785"/>
              </a:xfrm>
            </p:grpSpPr>
            <p:cxnSp>
              <p:nvCxnSpPr>
                <p:cNvPr id="209" name="Straight Arrow Connector 208"/>
                <p:cNvCxnSpPr/>
                <p:nvPr/>
              </p:nvCxnSpPr>
              <p:spPr>
                <a:xfrm>
                  <a:off x="4487826" y="1936743"/>
                  <a:ext cx="611618" cy="0"/>
                </a:xfrm>
                <a:prstGeom prst="straightConnector1">
                  <a:avLst/>
                </a:prstGeom>
                <a:ln w="63500">
                  <a:solidFill>
                    <a:srgbClr val="FF6600"/>
                  </a:solidFill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4487826" y="1943919"/>
                  <a:ext cx="0" cy="2417507"/>
                </a:xfrm>
                <a:prstGeom prst="line">
                  <a:avLst/>
                </a:prstGeom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4337145" y="1936743"/>
                  <a:ext cx="150681" cy="8764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4334953" y="2613362"/>
                  <a:ext cx="150681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4334953" y="2970605"/>
                  <a:ext cx="150681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4342302" y="3318717"/>
                  <a:ext cx="150681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4344021" y="3728071"/>
                  <a:ext cx="150681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4345740" y="4088588"/>
                  <a:ext cx="150681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4347459" y="4361426"/>
                  <a:ext cx="150681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8" name="TextBox 217"/>
                <p:cNvSpPr txBox="1"/>
                <p:nvPr/>
              </p:nvSpPr>
              <p:spPr>
                <a:xfrm>
                  <a:off x="4515138" y="1538641"/>
                  <a:ext cx="4796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FF6600"/>
                      </a:solidFill>
                      <a:latin typeface="+mj-lt"/>
                    </a:rPr>
                    <a:t>URL</a:t>
                  </a:r>
                  <a:endParaRPr lang="en-US" sz="1400" b="1" dirty="0">
                    <a:solidFill>
                      <a:srgbClr val="FF6600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194" name="Straight Arrow Connector 193"/>
              <p:cNvCxnSpPr/>
              <p:nvPr/>
            </p:nvCxnSpPr>
            <p:spPr>
              <a:xfrm rot="5400000">
                <a:off x="6088297" y="4466103"/>
                <a:ext cx="318336" cy="3704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8058947" y="2666042"/>
                <a:ext cx="856549" cy="1698867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FFFFFF"/>
                    </a:solidFill>
                    <a:latin typeface="+mj-lt"/>
                  </a:rPr>
                  <a:t>Use the re-gridded data for user’s own analyses and VIS.</a:t>
                </a:r>
                <a:endParaRPr lang="en-US" sz="12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  <p:cxnSp>
            <p:nvCxnSpPr>
              <p:cNvPr id="196" name="Straight Arrow Connector 195"/>
              <p:cNvCxnSpPr/>
              <p:nvPr/>
            </p:nvCxnSpPr>
            <p:spPr>
              <a:xfrm>
                <a:off x="6253815" y="3542728"/>
                <a:ext cx="1805132" cy="13505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prstDash val="solid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TextBox 196"/>
              <p:cNvSpPr txBox="1"/>
              <p:nvPr/>
            </p:nvSpPr>
            <p:spPr>
              <a:xfrm>
                <a:off x="6318239" y="3291699"/>
                <a:ext cx="16051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8000"/>
                    </a:solidFill>
                    <a:latin typeface="+mj-lt"/>
                  </a:rPr>
                  <a:t>Data extractor</a:t>
                </a:r>
              </a:p>
              <a:p>
                <a:r>
                  <a:rPr lang="en-US" sz="1100" b="1" dirty="0" smtClean="0">
                    <a:solidFill>
                      <a:srgbClr val="008000"/>
                    </a:solidFill>
                    <a:latin typeface="+mj-lt"/>
                  </a:rPr>
                  <a:t>(Binary or netCDF) </a:t>
                </a:r>
                <a:endParaRPr lang="en-US" sz="1100" b="1" dirty="0">
                  <a:solidFill>
                    <a:srgbClr val="008000"/>
                  </a:solidFill>
                  <a:latin typeface="+mj-lt"/>
                </a:endParaRPr>
              </a:p>
            </p:txBody>
          </p:sp>
          <p:cxnSp>
            <p:nvCxnSpPr>
              <p:cNvPr id="198" name="Straight Connector 197"/>
              <p:cNvCxnSpPr>
                <a:stCxn id="174" idx="3"/>
                <a:endCxn id="165" idx="1"/>
              </p:cNvCxnSpPr>
              <p:nvPr/>
            </p:nvCxnSpPr>
            <p:spPr>
              <a:xfrm>
                <a:off x="1282351" y="1936863"/>
                <a:ext cx="314108" cy="1438698"/>
              </a:xfrm>
              <a:prstGeom prst="line">
                <a:avLst/>
              </a:prstGeom>
              <a:ln w="12700">
                <a:solidFill>
                  <a:srgbClr val="0000FF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>
                <a:stCxn id="178" idx="5"/>
                <a:endCxn id="165" idx="1"/>
              </p:cNvCxnSpPr>
              <p:nvPr/>
            </p:nvCxnSpPr>
            <p:spPr>
              <a:xfrm flipV="1">
                <a:off x="1252924" y="3375561"/>
                <a:ext cx="343535" cy="1473751"/>
              </a:xfrm>
              <a:prstGeom prst="line">
                <a:avLst/>
              </a:prstGeom>
              <a:ln w="12700">
                <a:solidFill>
                  <a:srgbClr val="0000FF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>
                <a:stCxn id="175" idx="6"/>
                <a:endCxn id="165" idx="1"/>
              </p:cNvCxnSpPr>
              <p:nvPr/>
            </p:nvCxnSpPr>
            <p:spPr>
              <a:xfrm>
                <a:off x="1284146" y="2545463"/>
                <a:ext cx="312313" cy="830098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>
                <a:stCxn id="179" idx="3"/>
                <a:endCxn id="165" idx="1"/>
              </p:cNvCxnSpPr>
              <p:nvPr/>
            </p:nvCxnSpPr>
            <p:spPr>
              <a:xfrm flipV="1">
                <a:off x="1251128" y="3375561"/>
                <a:ext cx="345331" cy="910001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>
                <a:stCxn id="176" idx="3"/>
                <a:endCxn id="165" idx="1"/>
              </p:cNvCxnSpPr>
              <p:nvPr/>
            </p:nvCxnSpPr>
            <p:spPr>
              <a:xfrm>
                <a:off x="1351933" y="3138594"/>
                <a:ext cx="244526" cy="236967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/>
              <p:cNvCxnSpPr>
                <a:stCxn id="177" idx="0"/>
                <a:endCxn id="165" idx="1"/>
              </p:cNvCxnSpPr>
              <p:nvPr/>
            </p:nvCxnSpPr>
            <p:spPr>
              <a:xfrm flipV="1">
                <a:off x="1271588" y="3375561"/>
                <a:ext cx="324871" cy="331245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Rectangle 203"/>
              <p:cNvSpPr/>
              <p:nvPr/>
            </p:nvSpPr>
            <p:spPr>
              <a:xfrm>
                <a:off x="6318239" y="944705"/>
                <a:ext cx="1348953" cy="434608"/>
              </a:xfrm>
              <a:prstGeom prst="rect">
                <a:avLst/>
              </a:prstGeom>
              <a:solidFill>
                <a:srgbClr val="FF4F0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latin typeface="+mj-lt"/>
                  </a:rPr>
                  <a:t>Model data</a:t>
                </a:r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205" name="Rounded Rectangle 204"/>
              <p:cNvSpPr/>
              <p:nvPr/>
            </p:nvSpPr>
            <p:spPr>
              <a:xfrm>
                <a:off x="1167014" y="752195"/>
                <a:ext cx="3234903" cy="715730"/>
              </a:xfrm>
              <a:prstGeom prst="roundRect">
                <a:avLst/>
              </a:prstGeom>
              <a:solidFill>
                <a:srgbClr val="FAB318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  <a:latin typeface="+mj-lt"/>
                  </a:rPr>
                  <a:t>Other Data Centers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(ESG, DAAC, 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ExArch Network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)</a:t>
                </a:r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grpSp>
            <p:nvGrpSpPr>
              <p:cNvPr id="206" name="Group 89"/>
              <p:cNvGrpSpPr/>
              <p:nvPr/>
            </p:nvGrpSpPr>
            <p:grpSpPr>
              <a:xfrm>
                <a:off x="4401918" y="1204725"/>
                <a:ext cx="827792" cy="527240"/>
                <a:chOff x="4401918" y="1204725"/>
                <a:chExt cx="827792" cy="527240"/>
              </a:xfrm>
            </p:grpSpPr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4401918" y="1204725"/>
                  <a:ext cx="827792" cy="1588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Arrow Connector 207"/>
                <p:cNvCxnSpPr>
                  <a:stCxn id="185" idx="1"/>
                </p:cNvCxnSpPr>
                <p:nvPr/>
              </p:nvCxnSpPr>
              <p:spPr>
                <a:xfrm rot="10800000" flipV="1">
                  <a:off x="5214345" y="1206314"/>
                  <a:ext cx="15365" cy="525651"/>
                </a:xfrm>
                <a:prstGeom prst="straightConnector1">
                  <a:avLst/>
                </a:prstGeom>
                <a:ln>
                  <a:solidFill>
                    <a:srgbClr val="00009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0" name="Rectangle 219"/>
          <p:cNvSpPr/>
          <p:nvPr/>
        </p:nvSpPr>
        <p:spPr>
          <a:xfrm>
            <a:off x="2204385" y="636725"/>
            <a:ext cx="5229561" cy="3337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Architecture</a:t>
            </a:r>
            <a:endParaRPr lang="en-US" dirty="0"/>
          </a:p>
        </p:txBody>
      </p:sp>
      <p:sp>
        <p:nvSpPr>
          <p:cNvPr id="221" name="TextBox 220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Regional Climate Model Evaluation System</a:t>
            </a:r>
            <a:endParaRPr lang="en-US" sz="28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2496827" y="3235158"/>
            <a:ext cx="288334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PostgreSQL</a:t>
            </a:r>
          </a:p>
        </p:txBody>
      </p:sp>
    </p:spTree>
    <p:extLst>
      <p:ext uri="{BB962C8B-B14F-4D97-AF65-F5344CB8AC3E}">
        <p14:creationId xmlns:p14="http://schemas.microsoft.com/office/powerpoint/2010/main" val="21803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Temperature (</a:t>
            </a:r>
            <a:r>
              <a:rPr lang="en-US" dirty="0" smtClean="0">
                <a:solidFill>
                  <a:srgbClr val="FF0000"/>
                </a:solidFill>
              </a:rPr>
              <a:t>AIRS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</a:rPr>
              <a:t>CRU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</a:rPr>
              <a:t>UDEL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Precipitation (</a:t>
            </a:r>
            <a:r>
              <a:rPr lang="en-US" dirty="0" smtClean="0">
                <a:solidFill>
                  <a:srgbClr val="FF0000"/>
                </a:solidFill>
              </a:rPr>
              <a:t>TRMM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</a:rPr>
              <a:t>CRU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</a:rPr>
              <a:t>UDEL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</a:rPr>
              <a:t>CPC</a:t>
            </a:r>
            <a:r>
              <a:rPr lang="en-US" dirty="0"/>
              <a:t>, GPCP)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Radiation/clouds (</a:t>
            </a:r>
            <a:r>
              <a:rPr lang="en-US" dirty="0" smtClean="0">
                <a:solidFill>
                  <a:srgbClr val="FF0000"/>
                </a:solidFill>
              </a:rPr>
              <a:t>CERES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MODIS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dirty="0" smtClean="0"/>
              <a:t>Sea surface height (</a:t>
            </a:r>
            <a:r>
              <a:rPr lang="en-US" dirty="0" smtClean="0">
                <a:solidFill>
                  <a:srgbClr val="FF0000"/>
                </a:solidFill>
              </a:rPr>
              <a:t>AVISO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Sea surface temperature (</a:t>
            </a:r>
            <a:r>
              <a:rPr lang="en-US" dirty="0" smtClean="0">
                <a:solidFill>
                  <a:srgbClr val="FF0000"/>
                </a:solidFill>
              </a:rPr>
              <a:t>AMSRE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Winds (</a:t>
            </a:r>
            <a:r>
              <a:rPr lang="en-US" dirty="0" err="1" smtClean="0">
                <a:solidFill>
                  <a:srgbClr val="FF0000"/>
                </a:solidFill>
              </a:rPr>
              <a:t>QuikSCAT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/>
              <a:t>Multivariate reanalysis (</a:t>
            </a:r>
            <a:r>
              <a:rPr lang="en-US" dirty="0">
                <a:solidFill>
                  <a:srgbClr val="3366FF"/>
                </a:solidFill>
              </a:rPr>
              <a:t>MERRA, NARR, </a:t>
            </a:r>
            <a:r>
              <a:rPr lang="en-US" dirty="0" smtClean="0">
                <a:solidFill>
                  <a:srgbClr val="3366FF"/>
                </a:solidFill>
              </a:rPr>
              <a:t>NLDAS, ERA-Interim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Snow Water Equivalent (</a:t>
            </a:r>
            <a:r>
              <a:rPr lang="en-US" dirty="0" smtClean="0">
                <a:solidFill>
                  <a:srgbClr val="FF0000"/>
                </a:solidFill>
              </a:rPr>
              <a:t>SNODAS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Evapotranspiration (</a:t>
            </a:r>
            <a:r>
              <a:rPr lang="en-US" dirty="0" smtClean="0">
                <a:solidFill>
                  <a:srgbClr val="FF0000"/>
                </a:solidFill>
              </a:rPr>
              <a:t>RHEAS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More to come…</a:t>
            </a:r>
            <a:endParaRPr lang="en-US" dirty="0"/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42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Regional Climate Model Evaluation Database (RCMED)</a:t>
            </a:r>
            <a:br>
              <a:rPr lang="en-US" sz="2800" dirty="0" smtClean="0">
                <a:solidFill>
                  <a:srgbClr val="3366FF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Remote Sensing</a:t>
            </a:r>
            <a:r>
              <a:rPr lang="en-US" sz="2800" dirty="0"/>
              <a:t>,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008000"/>
                </a:solidFill>
              </a:rPr>
              <a:t>In Situ</a:t>
            </a:r>
            <a:r>
              <a:rPr lang="en-US" sz="2800" dirty="0" smtClean="0"/>
              <a:t>,</a:t>
            </a:r>
            <a:r>
              <a:rPr lang="en-US" sz="2800" dirty="0" smtClean="0">
                <a:solidFill>
                  <a:srgbClr val="3366FF"/>
                </a:solidFill>
              </a:rPr>
              <a:t> Reanalysis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9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359" y="72987"/>
            <a:ext cx="828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Regional Climate Model Evaluation Toolkit (RCMET)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889" y="526223"/>
            <a:ext cx="90491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Subset data temporally and spatially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Interpolates observations and models to common grid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User defined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Bi-linear, </a:t>
            </a:r>
            <a:r>
              <a:rPr lang="en-US" dirty="0" err="1" smtClean="0"/>
              <a:t>scipy.interpolate.griddata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Computes and visualizes commonly used metrics (bias, Taylor Diagrams, etc.)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RCMET is built as a Python library with a growing number of useful functions to facilitate model evaluation and statistical downscaling.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6605"/>
            <a:ext cx="3595141" cy="2655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235" y="3296605"/>
            <a:ext cx="1876000" cy="183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134" y="3103117"/>
            <a:ext cx="3110628" cy="27050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00977"/>
            <a:ext cx="9143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Kim, J., D. E. </a:t>
            </a:r>
            <a:r>
              <a:rPr lang="en-US" sz="1400" dirty="0" err="1"/>
              <a:t>Waliser</a:t>
            </a:r>
            <a:r>
              <a:rPr lang="en-US" sz="1400" dirty="0"/>
              <a:t>, C. A. </a:t>
            </a:r>
            <a:r>
              <a:rPr lang="en-US" sz="1400" dirty="0" err="1"/>
              <a:t>Mattmann</a:t>
            </a:r>
            <a:r>
              <a:rPr lang="en-US" sz="1400" dirty="0"/>
              <a:t>, L. O. </a:t>
            </a:r>
            <a:r>
              <a:rPr lang="en-US" sz="1400" dirty="0" err="1"/>
              <a:t>Mearns</a:t>
            </a:r>
            <a:r>
              <a:rPr lang="en-US" sz="1400" dirty="0"/>
              <a:t>, C. E. </a:t>
            </a:r>
            <a:r>
              <a:rPr lang="en-US" sz="1400" dirty="0" err="1"/>
              <a:t>Goodale</a:t>
            </a:r>
            <a:r>
              <a:rPr lang="en-US" sz="1400" dirty="0"/>
              <a:t>, A. F. Hart, D. J. Crichton, S. McGinnis, H. Lee, P. C. Loikith, and M. </a:t>
            </a:r>
            <a:r>
              <a:rPr lang="en-US" sz="1400" dirty="0" err="1"/>
              <a:t>Boustani</a:t>
            </a:r>
            <a:r>
              <a:rPr lang="en-US" sz="1400" dirty="0"/>
              <a:t>, 2013: Evaluation of the Surface Air Temperature, Precipitation, and Insolation over the Conterminous U.S. in the NARCCAP Multi-RCM </a:t>
            </a:r>
            <a:r>
              <a:rPr lang="en-US" sz="1400" dirty="0" err="1"/>
              <a:t>Hindcast</a:t>
            </a:r>
            <a:r>
              <a:rPr lang="en-US" sz="1400" dirty="0"/>
              <a:t> Experiment Using RCMES, </a:t>
            </a:r>
            <a:r>
              <a:rPr lang="en-US" sz="1400" i="1" dirty="0"/>
              <a:t>J. Climate</a:t>
            </a:r>
            <a:r>
              <a:rPr lang="en-US" sz="1400" dirty="0"/>
              <a:t>, </a:t>
            </a:r>
            <a:r>
              <a:rPr lang="en-US" sz="1400" b="1" dirty="0"/>
              <a:t>26</a:t>
            </a:r>
            <a:r>
              <a:rPr lang="en-US" sz="1400" dirty="0"/>
              <a:t>, 5698-5715.</a:t>
            </a:r>
            <a:r>
              <a:rPr lang="en-US" sz="1400" dirty="0" smtClean="0">
                <a:effectLst/>
              </a:rPr>
              <a:t>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072974" y="3060086"/>
            <a:ext cx="232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Bias Maps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94114" y="3026698"/>
            <a:ext cx="232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Portrait Diagrams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73027" y="2994432"/>
            <a:ext cx="232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Taylor Diagrams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3103117"/>
            <a:ext cx="9087432" cy="37548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2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988" y="651038"/>
            <a:ext cx="9144000" cy="59707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NARCCAP Cloud-precipitation-radiation relationship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7" y="1321341"/>
            <a:ext cx="7606865" cy="4729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588" y="6051177"/>
            <a:ext cx="889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Lee, H., J. Kim, D. E. </a:t>
            </a:r>
            <a:r>
              <a:rPr lang="en-US" sz="1400" dirty="0" err="1"/>
              <a:t>Waliser</a:t>
            </a:r>
            <a:r>
              <a:rPr lang="en-US" sz="1400" dirty="0"/>
              <a:t>, P. C. Loikith, C. A. Mattmann, and S. </a:t>
            </a:r>
            <a:r>
              <a:rPr lang="en-US" sz="1400" dirty="0" smtClean="0"/>
              <a:t>McGinnis (2014), </a:t>
            </a:r>
            <a:r>
              <a:rPr lang="en-US" sz="1400" dirty="0"/>
              <a:t>Evaluation of simulation fidelity for precipitation, cloud fraction and insolation in the North America Regional Climate Change Assessment Program (</a:t>
            </a:r>
            <a:r>
              <a:rPr lang="en-US" sz="1400" dirty="0" smtClean="0"/>
              <a:t>NARCCAP).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550805" y="6488668"/>
            <a:ext cx="259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r</a:t>
            </a:r>
            <a:r>
              <a:rPr lang="en-US" dirty="0" err="1" smtClean="0"/>
              <a:t>cmes.jpl.nasa.gov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26632" y="1564105"/>
            <a:ext cx="1524000" cy="1069474"/>
          </a:xfrm>
          <a:prstGeom prst="rect">
            <a:avLst/>
          </a:prstGeom>
          <a:noFill/>
          <a:ln w="603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 flipH="1">
            <a:off x="2834105" y="2633579"/>
            <a:ext cx="454527" cy="20854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0722" y="3716421"/>
            <a:ext cx="270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Poor agreement for HRM3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9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2749</Words>
  <Application>Microsoft Macintosh PowerPoint</Application>
  <PresentationFormat>On-screen Show (4:3)</PresentationFormat>
  <Paragraphs>446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Statistical Downscaling using  the Regional Climate Model Evaluation System (RCMES)</vt:lpstr>
      <vt:lpstr>Today’s Agenda</vt:lpstr>
      <vt:lpstr>PowerPoint Presentation</vt:lpstr>
      <vt:lpstr>The Regional Climate Model Evaluation System (RCMES)</vt:lpstr>
      <vt:lpstr>Meet the RCMES Team</vt:lpstr>
      <vt:lpstr>PowerPoint Presentation</vt:lpstr>
      <vt:lpstr>Regional Climate Model Evaluation Database (RCMED) Remote Sensing, In Situ, Reanalysis</vt:lpstr>
      <vt:lpstr>PowerPoint Presentation</vt:lpstr>
      <vt:lpstr>NARCCAP Cloud-precipitation-radiation relationship</vt:lpstr>
      <vt:lpstr>Evaluation of NARCCAP Temperature PDFs and Extremes</vt:lpstr>
      <vt:lpstr>Ongoing Model Evaluation Studies</vt:lpstr>
      <vt:lpstr>Ways to Use RCMES</vt:lpstr>
      <vt:lpstr>PowerPoint Presentation</vt:lpstr>
      <vt:lpstr>Future Direction</vt:lpstr>
      <vt:lpstr>Why do we need to downscale GCM outputs?</vt:lpstr>
      <vt:lpstr>Statistical downscaling</vt:lpstr>
      <vt:lpstr>Statistical downscaling using RCMES</vt:lpstr>
      <vt:lpstr>Data</vt:lpstr>
      <vt:lpstr>Spatial aggregation of observational data</vt:lpstr>
      <vt:lpstr>Delta method (Delta addition)</vt:lpstr>
      <vt:lpstr>Delta method (Bias correction)</vt:lpstr>
      <vt:lpstr>Quantile mapping </vt:lpstr>
      <vt:lpstr>Asynchronous linear regression</vt:lpstr>
      <vt:lpstr>Are you ready to use RCMES on your laptop?   Please cOPY ‘APCC-training2014’ folder from the usb thumb drive to the desktop of your laptop.</vt:lpstr>
      <vt:lpstr>Installation of Virtual Box  (APCC-training2014/software/VirtualBox)</vt:lpstr>
      <vt:lpstr>Installation without using Virtual Box (step-by-step)</vt:lpstr>
      <vt:lpstr>Click ‘Import’ </vt:lpstr>
      <vt:lpstr>Setting up a shared folder between the virtual machine and your laptop</vt:lpstr>
      <vt:lpstr>~/workshop/examples/statistical_downscaling.py</vt:lpstr>
      <vt:lpstr>statistical_downscaling.py (1)</vt:lpstr>
      <vt:lpstr>statistical_downscaling.py (2)</vt:lpstr>
      <vt:lpstr>statistical_downscaling.py (3)</vt:lpstr>
      <vt:lpstr>Compile and run statistical downscaling</vt:lpstr>
      <vt:lpstr>Activity #1:  Compare four different downscaling approaches </vt:lpstr>
      <vt:lpstr>Activity #2:  Compare climate change scenarios </vt:lpstr>
      <vt:lpstr>References</vt:lpstr>
      <vt:lpstr>Where to find  more information: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Regional Climate Model Evaluation System (RCMES):</dc:title>
  <dc:creator>Paul Loikith</dc:creator>
  <cp:lastModifiedBy>Huikyo Lee</cp:lastModifiedBy>
  <cp:revision>59</cp:revision>
  <dcterms:created xsi:type="dcterms:W3CDTF">2014-06-10T15:26:50Z</dcterms:created>
  <dcterms:modified xsi:type="dcterms:W3CDTF">2014-08-20T05:29:31Z</dcterms:modified>
</cp:coreProperties>
</file>