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26" r:id="rId2"/>
    <p:sldMasterId id="2147483750" r:id="rId3"/>
    <p:sldMasterId id="2147483762" r:id="rId4"/>
  </p:sldMasterIdLst>
  <p:notesMasterIdLst>
    <p:notesMasterId r:id="rId24"/>
  </p:notesMasterIdLst>
  <p:sldIdLst>
    <p:sldId id="256" r:id="rId5"/>
    <p:sldId id="311" r:id="rId6"/>
    <p:sldId id="309" r:id="rId7"/>
    <p:sldId id="312" r:id="rId8"/>
    <p:sldId id="308" r:id="rId9"/>
    <p:sldId id="305" r:id="rId10"/>
    <p:sldId id="306" r:id="rId11"/>
    <p:sldId id="300" r:id="rId12"/>
    <p:sldId id="275" r:id="rId13"/>
    <p:sldId id="315" r:id="rId14"/>
    <p:sldId id="313" r:id="rId15"/>
    <p:sldId id="282" r:id="rId16"/>
    <p:sldId id="284" r:id="rId17"/>
    <p:sldId id="314" r:id="rId18"/>
    <p:sldId id="293" r:id="rId19"/>
    <p:sldId id="290" r:id="rId20"/>
    <p:sldId id="294" r:id="rId21"/>
    <p:sldId id="303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99" autoAdjust="0"/>
  </p:normalViewPr>
  <p:slideViewPr>
    <p:cSldViewPr snapToGrid="0" snapToObjects="1">
      <p:cViewPr>
        <p:scale>
          <a:sx n="99" d="100"/>
          <a:sy n="99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2C24C-F940-2C4F-A4D7-5095947AC136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506AB-8D1E-BF48-8505-8AA81C50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3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951F35B-DA59-DD42-B676-51C0828E3C0C}" type="slidenum">
              <a:rPr lang="en-US" altLang="ja-JP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</a:t>
            </a:fld>
            <a:endParaRPr lang="en-US" altLang="ja-JP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JK: add ERA-Interim precipitation, all precipitation data are monthly for now, GEWEX-SRB</a:t>
            </a:r>
            <a:r>
              <a:rPr lang="en-US" baseline="0" dirty="0" smtClean="0"/>
              <a:t> (SW and LW fluxes at the surface and TOA), </a:t>
            </a:r>
            <a:r>
              <a:rPr lang="en-US" baseline="0" smtClean="0"/>
              <a:t>TRMM (0.25deg)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06AB-8D1E-BF48-8505-8AA81C5095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06AB-8D1E-BF48-8505-8AA81C5095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# Figure: July precipitation bias between ensemble of three observations (CRU 3.1, UDEL and GPCP) [left: and ensemble of eight CMIP5 GCMs,  right: and ensemble of four NARCCAP RCMs]  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# Biases in NARCCAP RCMs are smaller than those in the GCMs. Especially, GCMs show the large precipitation bias in southern Texas.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7001F-2D22-9747-AA1D-A5429E55AEB5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NASA_logo_transparen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237" y="5997869"/>
            <a:ext cx="1003860" cy="863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2875" y="6532835"/>
            <a:ext cx="1085109" cy="328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43900" y="5325064"/>
            <a:ext cx="800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3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0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0737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2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8164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025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453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5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0971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535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NASA_logo_transparen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237" y="5997869"/>
            <a:ext cx="1003860" cy="863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2875" y="6532835"/>
            <a:ext cx="1085109" cy="328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43900" y="5325064"/>
            <a:ext cx="800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1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7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4906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0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7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4183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4201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4585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3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1812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5890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NASA_logo_transparen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237" y="5997869"/>
            <a:ext cx="1003860" cy="863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2875" y="6532835"/>
            <a:ext cx="1085109" cy="328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43900" y="5325064"/>
            <a:ext cx="800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5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2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6555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3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6319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1811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6377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5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6998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303A802-4E67-FD44-B029-094734AC7641}" type="datetimeFigureOut">
              <a:rPr lang="en-US" smtClean="0">
                <a:solidFill>
                  <a:prstClr val="black"/>
                </a:solidFill>
                <a:latin typeface="Trebuchet MS"/>
              </a:rPr>
              <a:pPr/>
              <a:t>11/4/13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3D130F2-C6E5-C642-8E09-5BFCFD6DA91A}" type="slidenum">
              <a:rPr lang="en-US" smtClean="0">
                <a:solidFill>
                  <a:prstClr val="black"/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1929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03A802-4E67-FD44-B029-094734AC7641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D130F2-C6E5-C642-8E09-5BFCFD6DA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70956" y="5388269"/>
            <a:ext cx="773044" cy="588986"/>
          </a:xfrm>
          <a:prstGeom prst="rect">
            <a:avLst/>
          </a:prstGeom>
        </p:spPr>
      </p:pic>
      <p:pic>
        <p:nvPicPr>
          <p:cNvPr id="12" name="Picture 11" descr="NASA_logo_transparent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237" y="5997869"/>
            <a:ext cx="1003860" cy="863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85847" y="6532835"/>
            <a:ext cx="1085109" cy="3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5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70956" y="5388269"/>
            <a:ext cx="773044" cy="588986"/>
          </a:xfrm>
          <a:prstGeom prst="rect">
            <a:avLst/>
          </a:prstGeom>
        </p:spPr>
      </p:pic>
      <p:pic>
        <p:nvPicPr>
          <p:cNvPr id="12" name="Picture 11" descr="NASA_logo_transparent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237" y="5997869"/>
            <a:ext cx="1003860" cy="863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85847" y="6532835"/>
            <a:ext cx="1085109" cy="3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70956" y="5388269"/>
            <a:ext cx="773044" cy="588986"/>
          </a:xfrm>
          <a:prstGeom prst="rect">
            <a:avLst/>
          </a:prstGeom>
        </p:spPr>
      </p:pic>
      <p:pic>
        <p:nvPicPr>
          <p:cNvPr id="12" name="Picture 11" descr="NASA_logo_transparent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237" y="5997869"/>
            <a:ext cx="1003860" cy="863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85847" y="6532835"/>
            <a:ext cx="1085109" cy="3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583" y="3861188"/>
            <a:ext cx="6440487" cy="2637604"/>
          </a:xfrm>
        </p:spPr>
        <p:txBody>
          <a:bodyPr>
            <a:noAutofit/>
          </a:bodyPr>
          <a:lstStyle/>
          <a:p>
            <a:r>
              <a:rPr lang="en-US" sz="2400" dirty="0" smtClean="0"/>
              <a:t>Duane Waliser</a:t>
            </a:r>
            <a:endParaRPr lang="en-US" sz="2400" dirty="0"/>
          </a:p>
          <a:p>
            <a:r>
              <a:rPr lang="en-US" sz="1600" dirty="0" smtClean="0"/>
              <a:t>Jet Propulsion Laboratory/Caltech</a:t>
            </a:r>
          </a:p>
          <a:p>
            <a:r>
              <a:rPr lang="en-US" sz="1600" dirty="0" smtClean="0"/>
              <a:t>&amp; University of California, Los Angeles</a:t>
            </a:r>
            <a:endParaRPr lang="en-US" sz="1600" dirty="0"/>
          </a:p>
          <a:p>
            <a:endParaRPr lang="en-US" sz="1400" dirty="0"/>
          </a:p>
          <a:p>
            <a:r>
              <a:rPr lang="en-US" sz="1400" dirty="0" smtClean="0"/>
              <a:t>Chris </a:t>
            </a:r>
            <a:r>
              <a:rPr lang="en-US" sz="1400" dirty="0" err="1"/>
              <a:t>Mattmann</a:t>
            </a:r>
            <a:r>
              <a:rPr lang="en-US" sz="1400" dirty="0"/>
              <a:t>, </a:t>
            </a:r>
            <a:r>
              <a:rPr lang="en-US" sz="1400" dirty="0" smtClean="0"/>
              <a:t>Paul </a:t>
            </a:r>
            <a:r>
              <a:rPr lang="en-US" sz="1400" dirty="0" err="1" smtClean="0"/>
              <a:t>Loikith</a:t>
            </a:r>
            <a:r>
              <a:rPr lang="en-US" sz="1400" dirty="0" smtClean="0"/>
              <a:t>, </a:t>
            </a:r>
            <a:r>
              <a:rPr lang="en-US" sz="1400" dirty="0" err="1" smtClean="0"/>
              <a:t>Huikyo</a:t>
            </a:r>
            <a:r>
              <a:rPr lang="en-US" sz="1400" dirty="0" smtClean="0"/>
              <a:t> Lee, </a:t>
            </a:r>
            <a:r>
              <a:rPr lang="en-US" sz="1400" dirty="0" err="1" smtClean="0"/>
              <a:t>etc</a:t>
            </a:r>
            <a:r>
              <a:rPr lang="en-US" sz="1400" dirty="0" smtClean="0"/>
              <a:t>, JPL</a:t>
            </a:r>
            <a:endParaRPr lang="en-US" sz="1400" dirty="0"/>
          </a:p>
          <a:p>
            <a:r>
              <a:rPr lang="en-US" sz="1400" dirty="0" err="1"/>
              <a:t>Jinwon</a:t>
            </a:r>
            <a:r>
              <a:rPr lang="en-US" sz="1400" dirty="0"/>
              <a:t> Kim, UCLA</a:t>
            </a:r>
          </a:p>
          <a:p>
            <a:r>
              <a:rPr lang="en-US" sz="1400" dirty="0" smtClean="0"/>
              <a:t>Linda </a:t>
            </a:r>
            <a:r>
              <a:rPr lang="en-US" sz="1400" dirty="0" err="1" smtClean="0"/>
              <a:t>Mearns</a:t>
            </a:r>
            <a:r>
              <a:rPr lang="en-US" sz="1400" dirty="0" smtClean="0"/>
              <a:t>, NCAR</a:t>
            </a:r>
            <a:r>
              <a:rPr lang="en-US" sz="1400" dirty="0"/>
              <a:t> </a:t>
            </a:r>
          </a:p>
          <a:p>
            <a:r>
              <a:rPr lang="en-US" sz="1400" i="1" dirty="0" smtClean="0"/>
              <a:t>and </a:t>
            </a:r>
            <a:r>
              <a:rPr lang="en-US" sz="1400" i="1" dirty="0" smtClean="0"/>
              <a:t>many </a:t>
            </a:r>
            <a:r>
              <a:rPr lang="en-US" sz="1400" i="1" dirty="0" smtClean="0"/>
              <a:t>others, including a number of CORDEX domain working groups</a:t>
            </a:r>
          </a:p>
          <a:p>
            <a:endParaRPr lang="en-US" sz="600" i="1" dirty="0" smtClean="0"/>
          </a:p>
          <a:p>
            <a:r>
              <a:rPr lang="en-US" sz="1400" i="1" dirty="0"/>
              <a:t>	</a:t>
            </a:r>
            <a:r>
              <a:rPr lang="en-US" sz="1400" i="1" dirty="0" smtClean="0"/>
              <a:t>	    RCMES.JPL.NASA.GOV</a:t>
            </a:r>
            <a:endParaRPr lang="en-US" sz="1400" i="1" dirty="0" smtClean="0"/>
          </a:p>
          <a:p>
            <a:endParaRPr lang="en-US" sz="1400" b="1" dirty="0" smtClean="0"/>
          </a:p>
          <a:p>
            <a:endParaRPr lang="en-US" sz="1400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83" y="1699422"/>
            <a:ext cx="6595990" cy="2048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605167" y="4203398"/>
            <a:ext cx="1905000" cy="17399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40000" dist="23000" dir="5400000" sx="48000" sy="48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8360000"/>
            </a:lightRig>
          </a:scene3d>
          <a:sp3d extrusionH="203200">
            <a:bevelT w="635000" h="635000"/>
            <a:bevelB w="565150"/>
            <a:extrusionClr>
              <a:schemeClr val="bg1">
                <a:lumMod val="65000"/>
              </a:schemeClr>
            </a:extrusion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958" y="4471440"/>
            <a:ext cx="1117600" cy="1054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729282" y="1537104"/>
            <a:ext cx="7780885" cy="1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9282" y="94707"/>
            <a:ext cx="7780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Developing a systematic set of observations, diagnostics/metrics and tools for evaluating Regional Climate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3706" y="3786918"/>
            <a:ext cx="2842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Whitehall et al. 2012, WMO Bull.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012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9"/>
          <p:cNvGrpSpPr>
            <a:grpSpLocks/>
          </p:cNvGrpSpPr>
          <p:nvPr/>
        </p:nvGrpSpPr>
        <p:grpSpPr bwMode="auto">
          <a:xfrm>
            <a:off x="12641263" y="6010275"/>
            <a:ext cx="10771187" cy="7848600"/>
            <a:chOff x="13258800" y="5791994"/>
            <a:chExt cx="10770394" cy="7849394"/>
          </a:xfrm>
        </p:grpSpPr>
        <p:sp>
          <p:nvSpPr>
            <p:cNvPr id="10" name="Title 13"/>
            <p:cNvSpPr txBox="1">
              <a:spLocks/>
            </p:cNvSpPr>
            <p:nvPr/>
          </p:nvSpPr>
          <p:spPr>
            <a:xfrm>
              <a:off x="13954881" y="5969000"/>
              <a:ext cx="8938021" cy="1036131"/>
            </a:xfrm>
            <a:prstGeom prst="rect">
              <a:avLst/>
            </a:prstGeom>
            <a:solidFill>
              <a:srgbClr val="CCFFCC"/>
            </a:solidFill>
          </p:spPr>
          <p:txBody>
            <a:bodyPr lIns="0" rIns="0" bIns="0" anchor="b">
              <a:normAutofit fontScale="97500" lnSpcReduction="10000"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contourClr>
                  <a:schemeClr val="tx2"/>
                </a:contourClr>
              </a:sp3d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369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RCMES</a:t>
              </a:r>
              <a: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/>
              </a:r>
              <a:b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</a:br>
              <a:r>
                <a:rPr lang="en-US" sz="328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High-level technical architecture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14884400" y="12184600"/>
              <a:ext cx="400146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RCMED</a:t>
              </a:r>
            </a:p>
            <a:p>
              <a:pPr algn="ctr" eaLnBrk="1" hangingPunct="1"/>
              <a:r>
                <a:rPr lang="en-US" sz="1400">
                  <a:solidFill>
                    <a:srgbClr val="0000FF"/>
                  </a:solidFill>
                  <a:latin typeface="Arial" charset="0"/>
                </a:rPr>
                <a:t>(Regional Climate Model Evaluation Database)</a:t>
              </a:r>
            </a:p>
            <a:p>
              <a:pPr algn="ctr" eaLnBrk="1" hangingPunct="1"/>
              <a:r>
                <a:rPr lang="en-US" sz="1600">
                  <a:solidFill>
                    <a:srgbClr val="0000FF"/>
                  </a:solidFill>
                  <a:latin typeface="Arial" charset="0"/>
                </a:rPr>
                <a:t>A large scalable database to store data in a common format</a:t>
              </a:r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19151909" y="12174355"/>
              <a:ext cx="374099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8000"/>
                  </a:solidFill>
                  <a:latin typeface="Arial" charset="0"/>
                </a:rPr>
                <a:t>RCMET</a:t>
              </a:r>
            </a:p>
            <a:p>
              <a:pPr algn="ctr" eaLnBrk="1" hangingPunct="1"/>
              <a:r>
                <a:rPr lang="en-US" sz="1400">
                  <a:solidFill>
                    <a:srgbClr val="008000"/>
                  </a:solidFill>
                  <a:latin typeface="Arial" charset="0"/>
                </a:rPr>
                <a:t>(Regional Climate Model Evaluation Toolkit)</a:t>
              </a:r>
            </a:p>
            <a:p>
              <a:pPr algn="ctr" eaLnBrk="1" hangingPunct="1"/>
              <a:r>
                <a:rPr lang="en-US" sz="1600">
                  <a:solidFill>
                    <a:srgbClr val="008000"/>
                  </a:solidFill>
                  <a:latin typeface="Arial" charset="0"/>
                </a:rPr>
                <a:t>A library of codes for extracting data from RCMED and model and for calculating evaluation metrics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13384440" y="12174355"/>
              <a:ext cx="144503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800000"/>
                  </a:solidFill>
                  <a:latin typeface="Arial" charset="0"/>
                </a:rPr>
                <a:t>Raw Data: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Various Formats,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Resolutions,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Coverage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974564" y="7754304"/>
              <a:ext cx="3712385" cy="41422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954228" y="8033771"/>
              <a:ext cx="1349276" cy="30324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Metadata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954228" y="8570400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954228" y="8875231"/>
              <a:ext cx="1349276" cy="6271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954228" y="9496007"/>
              <a:ext cx="1349276" cy="4366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954228" y="9932613"/>
              <a:ext cx="1349276" cy="482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954228" y="10416850"/>
              <a:ext cx="1349276" cy="303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954228" y="10723268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727232" y="11128122"/>
              <a:ext cx="1828665" cy="5191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Common Format,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Native grid,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Efficient </a:t>
              </a:r>
              <a:r>
                <a:rPr lang="en-US" sz="16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architecture</a:t>
              </a:r>
            </a:p>
          </p:txBody>
        </p:sp>
        <p:sp>
          <p:nvSpPr>
            <p:cNvPr id="24" name="TextBox 69"/>
            <p:cNvSpPr txBox="1">
              <a:spLocks noChangeArrowheads="1"/>
            </p:cNvSpPr>
            <p:nvPr/>
          </p:nvSpPr>
          <p:spPr bwMode="auto">
            <a:xfrm>
              <a:off x="17114164" y="9248545"/>
              <a:ext cx="1075862" cy="410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MySQL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230330" y="9127669"/>
              <a:ext cx="1014337" cy="12987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Extractor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5733530" y="8176660"/>
              <a:ext cx="0" cy="9430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6" idx="1"/>
            </p:cNvCxnSpPr>
            <p:nvPr/>
          </p:nvCxnSpPr>
          <p:spPr>
            <a:xfrm>
              <a:off x="15733530" y="8176660"/>
              <a:ext cx="1220698" cy="79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5" idx="3"/>
              <a:endCxn id="17" idx="1"/>
            </p:cNvCxnSpPr>
            <p:nvPr/>
          </p:nvCxnSpPr>
          <p:spPr>
            <a:xfrm flipV="1">
              <a:off x="16244667" y="8721228"/>
              <a:ext cx="709561" cy="1055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18" idx="1"/>
            </p:cNvCxnSpPr>
            <p:nvPr/>
          </p:nvCxnSpPr>
          <p:spPr>
            <a:xfrm flipV="1">
              <a:off x="16244667" y="9188001"/>
              <a:ext cx="709561" cy="5890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9" idx="1"/>
            </p:cNvCxnSpPr>
            <p:nvPr/>
          </p:nvCxnSpPr>
          <p:spPr>
            <a:xfrm flipV="1">
              <a:off x="16244667" y="9715104"/>
              <a:ext cx="709561" cy="619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3"/>
              <a:endCxn id="20" idx="1"/>
            </p:cNvCxnSpPr>
            <p:nvPr/>
          </p:nvCxnSpPr>
          <p:spPr>
            <a:xfrm>
              <a:off x="16244667" y="9777022"/>
              <a:ext cx="709561" cy="396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1" idx="1"/>
            </p:cNvCxnSpPr>
            <p:nvPr/>
          </p:nvCxnSpPr>
          <p:spPr>
            <a:xfrm>
              <a:off x="16244667" y="9777022"/>
              <a:ext cx="709561" cy="7922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22" idx="1"/>
            </p:cNvCxnSpPr>
            <p:nvPr/>
          </p:nvCxnSpPr>
          <p:spPr>
            <a:xfrm>
              <a:off x="16244667" y="9777022"/>
              <a:ext cx="709561" cy="10970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13649296" y="7992492"/>
              <a:ext cx="1098469" cy="36833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TRMM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3615961" y="8619618"/>
              <a:ext cx="1133392" cy="46835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MODIS</a:t>
              </a:r>
            </a:p>
          </p:txBody>
        </p:sp>
        <p:sp>
          <p:nvSpPr>
            <p:cNvPr id="36" name="Diamond 35"/>
            <p:cNvSpPr/>
            <p:nvPr/>
          </p:nvSpPr>
          <p:spPr>
            <a:xfrm>
              <a:off x="13561990" y="9243568"/>
              <a:ext cx="1185776" cy="504876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AIRS</a:t>
              </a:r>
            </a:p>
          </p:txBody>
        </p:sp>
        <p:sp>
          <p:nvSpPr>
            <p:cNvPr id="37" name="Hexagon 36"/>
            <p:cNvSpPr/>
            <p:nvPr/>
          </p:nvSpPr>
          <p:spPr>
            <a:xfrm>
              <a:off x="13636597" y="9918324"/>
              <a:ext cx="1098469" cy="455658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SWE</a:t>
              </a:r>
            </a:p>
          </p:txBody>
        </p:sp>
        <p:sp>
          <p:nvSpPr>
            <p:cNvPr id="38" name="Regular Pentagon 37"/>
            <p:cNvSpPr/>
            <p:nvPr/>
          </p:nvSpPr>
          <p:spPr>
            <a:xfrm>
              <a:off x="13615961" y="11228144"/>
              <a:ext cx="1098469" cy="493763"/>
            </a:xfrm>
            <a:prstGeom prst="pentagon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ETC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614374" y="10553389"/>
              <a:ext cx="1098469" cy="47153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Soil moisture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4771576" y="8194125"/>
              <a:ext cx="466691" cy="1562258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4771576" y="8854592"/>
              <a:ext cx="466691" cy="90179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4771576" y="9513470"/>
              <a:ext cx="466691" cy="24291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749352" y="9756383"/>
              <a:ext cx="488914" cy="39691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4712843" y="9756383"/>
              <a:ext cx="525423" cy="105896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8" idx="5"/>
            </p:cNvCxnSpPr>
            <p:nvPr/>
          </p:nvCxnSpPr>
          <p:spPr>
            <a:xfrm flipV="1">
              <a:off x="14714430" y="9756383"/>
              <a:ext cx="523836" cy="166069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18905121" y="7794035"/>
              <a:ext cx="3623996" cy="41422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151166" y="7992492"/>
              <a:ext cx="1501664" cy="48423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OBS data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806806" y="7992492"/>
              <a:ext cx="1500078" cy="4842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RCM data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806806" y="7120866"/>
              <a:ext cx="1500078" cy="4842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RCM data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8471766" y="8176660"/>
              <a:ext cx="679400" cy="0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8471766" y="8184599"/>
              <a:ext cx="0" cy="2689497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6" idx="3"/>
            </p:cNvCxnSpPr>
            <p:nvPr/>
          </p:nvCxnSpPr>
          <p:spPr>
            <a:xfrm>
              <a:off x="18303504" y="8184599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8305090" y="8735517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8308265" y="9188001"/>
              <a:ext cx="166676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8309853" y="9715104"/>
              <a:ext cx="166675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8311440" y="10169175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8313028" y="10570852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8314615" y="10874096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9" idx="2"/>
              <a:endCxn id="48" idx="0"/>
            </p:cNvCxnSpPr>
            <p:nvPr/>
          </p:nvCxnSpPr>
          <p:spPr>
            <a:xfrm>
              <a:off x="21557639" y="7605102"/>
              <a:ext cx="0" cy="387389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miley Face 59"/>
            <p:cNvSpPr/>
            <p:nvPr/>
          </p:nvSpPr>
          <p:spPr>
            <a:xfrm>
              <a:off x="19916285" y="7182785"/>
              <a:ext cx="447642" cy="422318"/>
            </a:xfrm>
            <a:prstGeom prst="smileyFace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TextBox 106"/>
            <p:cNvSpPr txBox="1">
              <a:spLocks noChangeArrowheads="1"/>
            </p:cNvSpPr>
            <p:nvPr/>
          </p:nvSpPr>
          <p:spPr bwMode="auto">
            <a:xfrm>
              <a:off x="19230640" y="7129365"/>
              <a:ext cx="73609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user</a:t>
              </a:r>
            </a:p>
            <a:p>
              <a:pPr eaLnBrk="1" hangingPunct="1"/>
              <a:r>
                <a:rPr lang="en-US" sz="1600" b="1"/>
                <a:t>choice</a:t>
              </a:r>
            </a:p>
          </p:txBody>
        </p:sp>
        <p:cxnSp>
          <p:nvCxnSpPr>
            <p:cNvPr id="62" name="Straight Arrow Connector 61"/>
            <p:cNvCxnSpPr>
              <a:stCxn id="60" idx="4"/>
            </p:cNvCxnSpPr>
            <p:nvPr/>
          </p:nvCxnSpPr>
          <p:spPr>
            <a:xfrm>
              <a:off x="20140105" y="7605102"/>
              <a:ext cx="7937" cy="30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9405147" y="8813313"/>
              <a:ext cx="2658866" cy="612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Regridder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Put the OBS &amp; RCM data on the same grid for comparison</a:t>
              </a: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19405147" y="9867519"/>
              <a:ext cx="2658866" cy="609662"/>
            </a:xfrm>
            <a:prstGeom prst="rect">
              <a:avLst/>
            </a:prstGeom>
            <a:solidFill>
              <a:srgbClr val="EBEF9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Metrics Calculator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Calculate comparison metrics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405147" y="10939190"/>
              <a:ext cx="2658866" cy="61283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Visualizer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Plot the metrics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21546527" y="8487842"/>
              <a:ext cx="11112" cy="325471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9919460" y="8476729"/>
              <a:ext cx="11111" cy="336584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0729025" y="9432500"/>
              <a:ext cx="1587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114"/>
            <p:cNvSpPr txBox="1">
              <a:spLocks noChangeArrowheads="1"/>
            </p:cNvSpPr>
            <p:nvPr/>
          </p:nvSpPr>
          <p:spPr bwMode="auto">
            <a:xfrm>
              <a:off x="18423891" y="7756754"/>
              <a:ext cx="562189" cy="308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6600"/>
                  </a:solidFill>
                </a:rPr>
                <a:t>URL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20729025" y="10489882"/>
              <a:ext cx="0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2598962" y="8476729"/>
              <a:ext cx="869886" cy="2821272"/>
            </a:xfrm>
            <a:prstGeom prst="rect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User</a:t>
              </a:r>
              <a:r>
                <a:rPr lang="ja-JP" alt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’</a:t>
              </a:r>
              <a:r>
                <a:rPr 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 own codes for ANAL and VIS.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0729025" y="9521409"/>
              <a:ext cx="1852476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0746486" y="10575616"/>
              <a:ext cx="1852477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19"/>
            <p:cNvSpPr txBox="1">
              <a:spLocks noChangeArrowheads="1"/>
            </p:cNvSpPr>
            <p:nvPr/>
          </p:nvSpPr>
          <p:spPr bwMode="auto">
            <a:xfrm>
              <a:off x="21291015" y="9440171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Data extractor</a:t>
              </a:r>
            </a:p>
            <a:p>
              <a:pPr eaLnBrk="1" hangingPunct="1"/>
              <a:r>
                <a:rPr lang="en-US" sz="1100"/>
                <a:t>(Fortran binary) </a:t>
              </a:r>
            </a:p>
          </p:txBody>
        </p:sp>
        <p:sp>
          <p:nvSpPr>
            <p:cNvPr id="75" name="TextBox 120"/>
            <p:cNvSpPr txBox="1">
              <a:spLocks noChangeArrowheads="1"/>
            </p:cNvSpPr>
            <p:nvPr/>
          </p:nvSpPr>
          <p:spPr bwMode="auto">
            <a:xfrm>
              <a:off x="21291015" y="10497556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Data extractor</a:t>
              </a:r>
            </a:p>
            <a:p>
              <a:pPr eaLnBrk="1" hangingPunct="1"/>
              <a:r>
                <a:rPr lang="en-US" sz="1100"/>
                <a:t>(Fortran binary) 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3258800" y="5815809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3258800" y="13639801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9361088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20104497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49"/>
          <p:cNvGrpSpPr>
            <a:grpSpLocks/>
          </p:cNvGrpSpPr>
          <p:nvPr/>
        </p:nvGrpSpPr>
        <p:grpSpPr bwMode="auto">
          <a:xfrm>
            <a:off x="12793663" y="6162675"/>
            <a:ext cx="10771187" cy="7848600"/>
            <a:chOff x="13258800" y="5791994"/>
            <a:chExt cx="10770394" cy="7849394"/>
          </a:xfrm>
        </p:grpSpPr>
        <p:sp>
          <p:nvSpPr>
            <p:cNvPr id="81" name="Title 13"/>
            <p:cNvSpPr txBox="1">
              <a:spLocks/>
            </p:cNvSpPr>
            <p:nvPr/>
          </p:nvSpPr>
          <p:spPr>
            <a:xfrm>
              <a:off x="13954881" y="5969000"/>
              <a:ext cx="8938021" cy="1036131"/>
            </a:xfrm>
            <a:prstGeom prst="rect">
              <a:avLst/>
            </a:prstGeom>
            <a:solidFill>
              <a:srgbClr val="CCFFCC"/>
            </a:solidFill>
          </p:spPr>
          <p:txBody>
            <a:bodyPr lIns="0" rIns="0" bIns="0" anchor="b">
              <a:normAutofit fontScale="97500" lnSpcReduction="10000"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contourClr>
                  <a:schemeClr val="tx2"/>
                </a:contourClr>
              </a:sp3d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369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RCMES</a:t>
              </a:r>
              <a: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/>
              </a:r>
              <a:b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</a:br>
              <a:r>
                <a:rPr lang="en-US" sz="328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High-level technical architecture</a:t>
              </a:r>
            </a:p>
          </p:txBody>
        </p:sp>
        <p:sp>
          <p:nvSpPr>
            <p:cNvPr id="82" name="TextBox 5"/>
            <p:cNvSpPr txBox="1">
              <a:spLocks noChangeArrowheads="1"/>
            </p:cNvSpPr>
            <p:nvPr/>
          </p:nvSpPr>
          <p:spPr bwMode="auto">
            <a:xfrm>
              <a:off x="14884400" y="12184600"/>
              <a:ext cx="400146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RCMED</a:t>
              </a:r>
            </a:p>
            <a:p>
              <a:pPr algn="ctr" eaLnBrk="1" hangingPunct="1"/>
              <a:r>
                <a:rPr lang="en-US" sz="1400">
                  <a:solidFill>
                    <a:srgbClr val="0000FF"/>
                  </a:solidFill>
                  <a:latin typeface="Arial" charset="0"/>
                </a:rPr>
                <a:t>(Regional Climate Model Evaluation Database)</a:t>
              </a:r>
            </a:p>
            <a:p>
              <a:pPr algn="ctr" eaLnBrk="1" hangingPunct="1"/>
              <a:r>
                <a:rPr lang="en-US" sz="1600">
                  <a:solidFill>
                    <a:srgbClr val="0000FF"/>
                  </a:solidFill>
                  <a:latin typeface="Arial" charset="0"/>
                </a:rPr>
                <a:t>A large scalable database to store data in a common format</a:t>
              </a:r>
            </a:p>
          </p:txBody>
        </p:sp>
        <p:sp>
          <p:nvSpPr>
            <p:cNvPr id="83" name="TextBox 6"/>
            <p:cNvSpPr txBox="1">
              <a:spLocks noChangeArrowheads="1"/>
            </p:cNvSpPr>
            <p:nvPr/>
          </p:nvSpPr>
          <p:spPr bwMode="auto">
            <a:xfrm>
              <a:off x="19151909" y="12174355"/>
              <a:ext cx="374099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8000"/>
                  </a:solidFill>
                  <a:latin typeface="Arial" charset="0"/>
                </a:rPr>
                <a:t>RCMET</a:t>
              </a:r>
            </a:p>
            <a:p>
              <a:pPr algn="ctr" eaLnBrk="1" hangingPunct="1"/>
              <a:r>
                <a:rPr lang="en-US" sz="1400">
                  <a:solidFill>
                    <a:srgbClr val="008000"/>
                  </a:solidFill>
                  <a:latin typeface="Arial" charset="0"/>
                </a:rPr>
                <a:t>(Regional Climate Model Evaluation Toolkit)</a:t>
              </a:r>
            </a:p>
            <a:p>
              <a:pPr algn="ctr" eaLnBrk="1" hangingPunct="1"/>
              <a:r>
                <a:rPr lang="en-US" sz="1600">
                  <a:solidFill>
                    <a:srgbClr val="008000"/>
                  </a:solidFill>
                  <a:latin typeface="Arial" charset="0"/>
                </a:rPr>
                <a:t>A library of codes for extracting data from RCMED and model and for calculating evaluation metrics</a:t>
              </a:r>
            </a:p>
          </p:txBody>
        </p:sp>
        <p:sp>
          <p:nvSpPr>
            <p:cNvPr id="84" name="TextBox 5"/>
            <p:cNvSpPr txBox="1">
              <a:spLocks noChangeArrowheads="1"/>
            </p:cNvSpPr>
            <p:nvPr/>
          </p:nvSpPr>
          <p:spPr bwMode="auto">
            <a:xfrm>
              <a:off x="13384440" y="12174355"/>
              <a:ext cx="144503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800000"/>
                  </a:solidFill>
                  <a:latin typeface="Arial" charset="0"/>
                </a:rPr>
                <a:t>Raw Data: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Various Formats,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Resolutions,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Coverage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4974564" y="7754304"/>
              <a:ext cx="3712385" cy="41422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954228" y="8033771"/>
              <a:ext cx="1349276" cy="30324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Metadata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954228" y="8570400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6954228" y="8875231"/>
              <a:ext cx="1349276" cy="6271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6954228" y="9496007"/>
              <a:ext cx="1349276" cy="4366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6954228" y="9932613"/>
              <a:ext cx="1349276" cy="482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954228" y="10416850"/>
              <a:ext cx="1349276" cy="303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6954228" y="10723268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6727232" y="11128122"/>
              <a:ext cx="1828665" cy="5191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Common Format,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Native grid,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Efficient </a:t>
              </a:r>
              <a:r>
                <a:rPr lang="en-US" sz="16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architecture</a:t>
              </a:r>
            </a:p>
          </p:txBody>
        </p:sp>
        <p:sp>
          <p:nvSpPr>
            <p:cNvPr id="94" name="TextBox 69"/>
            <p:cNvSpPr txBox="1">
              <a:spLocks noChangeArrowheads="1"/>
            </p:cNvSpPr>
            <p:nvPr/>
          </p:nvSpPr>
          <p:spPr bwMode="auto">
            <a:xfrm>
              <a:off x="17114164" y="9248545"/>
              <a:ext cx="1075862" cy="410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MySQL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5230330" y="9127669"/>
              <a:ext cx="1014337" cy="12987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Extractor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5733530" y="8176660"/>
              <a:ext cx="0" cy="9430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86" idx="1"/>
            </p:cNvCxnSpPr>
            <p:nvPr/>
          </p:nvCxnSpPr>
          <p:spPr>
            <a:xfrm>
              <a:off x="15733530" y="8176660"/>
              <a:ext cx="1220698" cy="79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5" idx="3"/>
              <a:endCxn id="87" idx="1"/>
            </p:cNvCxnSpPr>
            <p:nvPr/>
          </p:nvCxnSpPr>
          <p:spPr>
            <a:xfrm flipV="1">
              <a:off x="16244667" y="8721228"/>
              <a:ext cx="709561" cy="1055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88" idx="1"/>
            </p:cNvCxnSpPr>
            <p:nvPr/>
          </p:nvCxnSpPr>
          <p:spPr>
            <a:xfrm flipV="1">
              <a:off x="16244667" y="9188001"/>
              <a:ext cx="709561" cy="5890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89" idx="1"/>
            </p:cNvCxnSpPr>
            <p:nvPr/>
          </p:nvCxnSpPr>
          <p:spPr>
            <a:xfrm flipV="1">
              <a:off x="16244667" y="9715104"/>
              <a:ext cx="709561" cy="619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5" idx="3"/>
              <a:endCxn id="90" idx="1"/>
            </p:cNvCxnSpPr>
            <p:nvPr/>
          </p:nvCxnSpPr>
          <p:spPr>
            <a:xfrm>
              <a:off x="16244667" y="9777022"/>
              <a:ext cx="709561" cy="396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endCxn id="91" idx="1"/>
            </p:cNvCxnSpPr>
            <p:nvPr/>
          </p:nvCxnSpPr>
          <p:spPr>
            <a:xfrm>
              <a:off x="16244667" y="9777022"/>
              <a:ext cx="709561" cy="7922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92" idx="1"/>
            </p:cNvCxnSpPr>
            <p:nvPr/>
          </p:nvCxnSpPr>
          <p:spPr>
            <a:xfrm>
              <a:off x="16244667" y="9777022"/>
              <a:ext cx="709561" cy="10970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ounded Rectangle 103"/>
            <p:cNvSpPr/>
            <p:nvPr/>
          </p:nvSpPr>
          <p:spPr>
            <a:xfrm>
              <a:off x="13649296" y="7992492"/>
              <a:ext cx="1098469" cy="36833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TRMM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13615961" y="8619618"/>
              <a:ext cx="1133392" cy="46835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MODIS</a:t>
              </a:r>
            </a:p>
          </p:txBody>
        </p:sp>
        <p:sp>
          <p:nvSpPr>
            <p:cNvPr id="106" name="Diamond 105"/>
            <p:cNvSpPr/>
            <p:nvPr/>
          </p:nvSpPr>
          <p:spPr>
            <a:xfrm>
              <a:off x="13561990" y="9243568"/>
              <a:ext cx="1185776" cy="504876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AIRS</a:t>
              </a:r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3636597" y="9918324"/>
              <a:ext cx="1098469" cy="455658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SWE</a:t>
              </a:r>
            </a:p>
          </p:txBody>
        </p:sp>
        <p:sp>
          <p:nvSpPr>
            <p:cNvPr id="108" name="Regular Pentagon 107"/>
            <p:cNvSpPr/>
            <p:nvPr/>
          </p:nvSpPr>
          <p:spPr>
            <a:xfrm>
              <a:off x="13615961" y="11228144"/>
              <a:ext cx="1098469" cy="493763"/>
            </a:xfrm>
            <a:prstGeom prst="pentagon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ETC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3614374" y="10553389"/>
              <a:ext cx="1098469" cy="47153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Soil moisture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14771576" y="8194125"/>
              <a:ext cx="466691" cy="1562258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14771576" y="8854592"/>
              <a:ext cx="466691" cy="90179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14771576" y="9513470"/>
              <a:ext cx="466691" cy="24291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14749352" y="9756383"/>
              <a:ext cx="488914" cy="39691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14712843" y="9756383"/>
              <a:ext cx="525423" cy="105896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08" idx="5"/>
            </p:cNvCxnSpPr>
            <p:nvPr/>
          </p:nvCxnSpPr>
          <p:spPr>
            <a:xfrm flipV="1">
              <a:off x="14714430" y="9756383"/>
              <a:ext cx="523836" cy="166069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18905121" y="7794035"/>
              <a:ext cx="3623996" cy="41422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9151166" y="7992492"/>
              <a:ext cx="1501664" cy="48423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OBS data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0806806" y="7992492"/>
              <a:ext cx="1500078" cy="4842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RCM data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806806" y="7120866"/>
              <a:ext cx="1500078" cy="4842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RCM data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18471766" y="8176660"/>
              <a:ext cx="679400" cy="0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8471766" y="8184599"/>
              <a:ext cx="0" cy="2689497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86" idx="3"/>
            </p:cNvCxnSpPr>
            <p:nvPr/>
          </p:nvCxnSpPr>
          <p:spPr>
            <a:xfrm>
              <a:off x="18303504" y="8184599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8305090" y="8735517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8308265" y="9188001"/>
              <a:ext cx="166676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309853" y="9715104"/>
              <a:ext cx="166675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8311440" y="10169175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8313028" y="10570852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8314615" y="10874096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19" idx="2"/>
              <a:endCxn id="118" idx="0"/>
            </p:cNvCxnSpPr>
            <p:nvPr/>
          </p:nvCxnSpPr>
          <p:spPr>
            <a:xfrm>
              <a:off x="21557639" y="7605102"/>
              <a:ext cx="0" cy="387389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Smiley Face 129"/>
            <p:cNvSpPr/>
            <p:nvPr/>
          </p:nvSpPr>
          <p:spPr>
            <a:xfrm>
              <a:off x="19916285" y="7182785"/>
              <a:ext cx="447642" cy="422318"/>
            </a:xfrm>
            <a:prstGeom prst="smileyFace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TextBox 106"/>
            <p:cNvSpPr txBox="1">
              <a:spLocks noChangeArrowheads="1"/>
            </p:cNvSpPr>
            <p:nvPr/>
          </p:nvSpPr>
          <p:spPr bwMode="auto">
            <a:xfrm>
              <a:off x="19230640" y="7129365"/>
              <a:ext cx="73609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user</a:t>
              </a:r>
            </a:p>
            <a:p>
              <a:pPr eaLnBrk="1" hangingPunct="1"/>
              <a:r>
                <a:rPr lang="en-US" sz="1600" b="1"/>
                <a:t>choice</a:t>
              </a:r>
            </a:p>
          </p:txBody>
        </p:sp>
        <p:cxnSp>
          <p:nvCxnSpPr>
            <p:cNvPr id="132" name="Straight Arrow Connector 131"/>
            <p:cNvCxnSpPr>
              <a:stCxn id="130" idx="4"/>
            </p:cNvCxnSpPr>
            <p:nvPr/>
          </p:nvCxnSpPr>
          <p:spPr>
            <a:xfrm>
              <a:off x="20140105" y="7605102"/>
              <a:ext cx="7937" cy="30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19405147" y="8813313"/>
              <a:ext cx="2658866" cy="612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Regridder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Put the OBS &amp; RCM data on the same grid for comparison</a:t>
              </a:r>
            </a:p>
          </p:txBody>
        </p:sp>
        <p:sp>
          <p:nvSpPr>
            <p:cNvPr id="134" name="Rectangle 133"/>
            <p:cNvSpPr>
              <a:spLocks noChangeAspect="1"/>
            </p:cNvSpPr>
            <p:nvPr/>
          </p:nvSpPr>
          <p:spPr>
            <a:xfrm>
              <a:off x="19405147" y="9867519"/>
              <a:ext cx="2658866" cy="609662"/>
            </a:xfrm>
            <a:prstGeom prst="rect">
              <a:avLst/>
            </a:prstGeom>
            <a:solidFill>
              <a:srgbClr val="EBEF9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Metrics Calculator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Calculate comparison metrics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9405147" y="10939190"/>
              <a:ext cx="2658866" cy="61283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Visualizer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Plot the metrics</a:t>
              </a: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21546527" y="8487842"/>
              <a:ext cx="11112" cy="325471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9919460" y="8476729"/>
              <a:ext cx="11111" cy="336584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20729025" y="9432500"/>
              <a:ext cx="1587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14"/>
            <p:cNvSpPr txBox="1">
              <a:spLocks noChangeArrowheads="1"/>
            </p:cNvSpPr>
            <p:nvPr/>
          </p:nvSpPr>
          <p:spPr bwMode="auto">
            <a:xfrm>
              <a:off x="18423891" y="7756754"/>
              <a:ext cx="562189" cy="308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6600"/>
                  </a:solidFill>
                </a:rPr>
                <a:t>URL</a:t>
              </a: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>
              <a:off x="20729025" y="10489882"/>
              <a:ext cx="0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22598962" y="8476729"/>
              <a:ext cx="869886" cy="2821272"/>
            </a:xfrm>
            <a:prstGeom prst="rect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User</a:t>
              </a:r>
              <a:r>
                <a:rPr lang="ja-JP" alt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’</a:t>
              </a:r>
              <a:r>
                <a:rPr 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 own codes for ANAL and VIS.</a:t>
              </a:r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>
              <a:off x="20729025" y="9521409"/>
              <a:ext cx="1852476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20746486" y="10575616"/>
              <a:ext cx="1852477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19"/>
            <p:cNvSpPr txBox="1">
              <a:spLocks noChangeArrowheads="1"/>
            </p:cNvSpPr>
            <p:nvPr/>
          </p:nvSpPr>
          <p:spPr bwMode="auto">
            <a:xfrm>
              <a:off x="21291015" y="9440171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Data extractor</a:t>
              </a:r>
            </a:p>
            <a:p>
              <a:pPr eaLnBrk="1" hangingPunct="1"/>
              <a:r>
                <a:rPr lang="en-US" sz="1100"/>
                <a:t>(Fortran binary) </a:t>
              </a:r>
            </a:p>
          </p:txBody>
        </p:sp>
        <p:sp>
          <p:nvSpPr>
            <p:cNvPr id="145" name="TextBox 120"/>
            <p:cNvSpPr txBox="1">
              <a:spLocks noChangeArrowheads="1"/>
            </p:cNvSpPr>
            <p:nvPr/>
          </p:nvSpPr>
          <p:spPr bwMode="auto">
            <a:xfrm>
              <a:off x="21291015" y="10497556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Data extractor</a:t>
              </a:r>
            </a:p>
            <a:p>
              <a:pPr eaLnBrk="1" hangingPunct="1"/>
              <a:r>
                <a:rPr lang="en-US" sz="1100"/>
                <a:t>(Fortran binary) 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3258800" y="5815809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3258800" y="13639801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9361088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20104497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Rectangle 149"/>
          <p:cNvSpPr/>
          <p:nvPr/>
        </p:nvSpPr>
        <p:spPr>
          <a:xfrm>
            <a:off x="359217" y="1010671"/>
            <a:ext cx="8467261" cy="4031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AVAILABLE</a:t>
            </a:r>
          </a:p>
          <a:p>
            <a:pPr marL="285750" indent="-285750">
              <a:buFont typeface="Arial"/>
              <a:buChar char="•"/>
            </a:pPr>
            <a:r>
              <a:rPr lang="en-US" sz="1600" b="1" u="sng" dirty="0" smtClean="0"/>
              <a:t>Satellite retrievals</a:t>
            </a:r>
            <a:r>
              <a:rPr lang="en-US" sz="1600" b="1" dirty="0" smtClean="0"/>
              <a:t>:</a:t>
            </a:r>
            <a:r>
              <a:rPr lang="en-US" sz="1600" dirty="0" smtClean="0"/>
              <a:t> AIRS gridded </a:t>
            </a:r>
            <a:r>
              <a:rPr lang="en-US" sz="1600" dirty="0"/>
              <a:t>daily 3D </a:t>
            </a:r>
            <a:r>
              <a:rPr lang="en-US" sz="1600" dirty="0" smtClean="0"/>
              <a:t>temperature </a:t>
            </a:r>
            <a:r>
              <a:rPr lang="en-US" sz="1600" dirty="0"/>
              <a:t>and water </a:t>
            </a:r>
            <a:r>
              <a:rPr lang="en-US" sz="1600" dirty="0" smtClean="0"/>
              <a:t>vapor</a:t>
            </a:r>
            <a:r>
              <a:rPr lang="en-US" sz="1600" dirty="0"/>
              <a:t>; MODIS daily Cloud fraction and snow </a:t>
            </a:r>
            <a:r>
              <a:rPr lang="en-US" sz="1600" dirty="0" smtClean="0"/>
              <a:t>cover; CERES surface &amp; TOA radiation; </a:t>
            </a:r>
            <a:r>
              <a:rPr lang="en-US" sz="1600" dirty="0"/>
              <a:t>Snow Water Equivalent (SWE) data (Sierra Nevada</a:t>
            </a:r>
            <a:r>
              <a:rPr lang="en-US" sz="1600" dirty="0" smtClean="0"/>
              <a:t>); </a:t>
            </a:r>
            <a:r>
              <a:rPr lang="en-US" sz="1600" dirty="0" smtClean="0"/>
              <a:t>AMSR-E </a:t>
            </a:r>
            <a:r>
              <a:rPr lang="en-US" sz="1600" dirty="0" smtClean="0"/>
              <a:t>SST, </a:t>
            </a:r>
            <a:r>
              <a:rPr lang="en-US" sz="1600" dirty="0" err="1" smtClean="0"/>
              <a:t>QuikSCAT</a:t>
            </a:r>
            <a:r>
              <a:rPr lang="en-US" sz="1600" dirty="0" smtClean="0"/>
              <a:t> </a:t>
            </a:r>
            <a:r>
              <a:rPr lang="en-US" sz="1600" dirty="0" smtClean="0"/>
              <a:t>winds; </a:t>
            </a:r>
            <a:r>
              <a:rPr lang="en-US" sz="1600" dirty="0" smtClean="0"/>
              <a:t>AVISO </a:t>
            </a:r>
            <a:r>
              <a:rPr lang="en-US" sz="1600" dirty="0" smtClean="0"/>
              <a:t>sea</a:t>
            </a:r>
            <a:r>
              <a:rPr lang="en-US" sz="1600" dirty="0" smtClean="0"/>
              <a:t>-level height</a:t>
            </a:r>
            <a:endParaRPr lang="en-US" sz="1600" dirty="0"/>
          </a:p>
          <a:p>
            <a:pPr marL="285750" lvl="0" indent="-285750">
              <a:buFont typeface="Arial"/>
              <a:buChar char="•"/>
            </a:pPr>
            <a:r>
              <a:rPr lang="en-US" sz="1600" b="1" u="sng" dirty="0" smtClean="0"/>
              <a:t>Satellite-based precipitation data</a:t>
            </a:r>
            <a:r>
              <a:rPr lang="en-US" sz="1600" b="1" dirty="0" smtClean="0"/>
              <a:t>:</a:t>
            </a:r>
            <a:r>
              <a:rPr lang="en-US" sz="1600" dirty="0" smtClean="0"/>
              <a:t> TRMM </a:t>
            </a:r>
            <a:r>
              <a:rPr lang="en-US" sz="1600" dirty="0"/>
              <a:t>3B42</a:t>
            </a:r>
            <a:r>
              <a:rPr lang="en-US" sz="1600" dirty="0" smtClean="0"/>
              <a:t> precipitation (0.25deg); GPCP 2.5deg 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Reanalysis data:</a:t>
            </a:r>
            <a:r>
              <a:rPr lang="en-US" sz="1600" dirty="0" smtClean="0"/>
              <a:t> MERRA (Sea level, Surface pressure); ERA</a:t>
            </a:r>
            <a:r>
              <a:rPr lang="en-US" sz="1600" dirty="0"/>
              <a:t>-Interim </a:t>
            </a:r>
            <a:r>
              <a:rPr lang="en-US" sz="1600" dirty="0" smtClean="0"/>
              <a:t>(surface temperature, </a:t>
            </a:r>
            <a:r>
              <a:rPr lang="en-US" sz="1600" dirty="0" err="1" smtClean="0"/>
              <a:t>dewpoint</a:t>
            </a:r>
            <a:r>
              <a:rPr lang="en-US" sz="1600" dirty="0" smtClean="0"/>
              <a:t>, &amp; precipitation; </a:t>
            </a:r>
            <a:r>
              <a:rPr lang="en-US" sz="1600" dirty="0"/>
              <a:t>3D temperature &amp; </a:t>
            </a:r>
            <a:r>
              <a:rPr lang="en-US" sz="1600" dirty="0" err="1" smtClean="0"/>
              <a:t>geopotential</a:t>
            </a:r>
            <a:r>
              <a:rPr lang="en-US" sz="1600" dirty="0" smtClean="0"/>
              <a:t>); NLDAS (a number of hydrology related variables)</a:t>
            </a:r>
            <a:endParaRPr lang="en-US" sz="1600" dirty="0" smtClean="0"/>
          </a:p>
          <a:p>
            <a:pPr marL="285750" lvl="0" indent="-285750">
              <a:buFont typeface="Arial"/>
              <a:buChar char="•"/>
            </a:pPr>
            <a:r>
              <a:rPr lang="en-US" sz="1600" b="1" dirty="0" smtClean="0"/>
              <a:t>Gridded </a:t>
            </a:r>
            <a:r>
              <a:rPr lang="en-US" sz="1600" b="1" dirty="0" smtClean="0"/>
              <a:t>surface station analyses:</a:t>
            </a:r>
            <a:r>
              <a:rPr lang="en-US" sz="1600" dirty="0" smtClean="0"/>
              <a:t> University of Delaware and CRU precipitation &amp; temperature (0.5deg); APHRODITE Monsoon Asia precipitation (0.25deg); NCEP/CPC Unified </a:t>
            </a:r>
            <a:r>
              <a:rPr lang="en-US" sz="1600" dirty="0"/>
              <a:t>Rain gauge </a:t>
            </a:r>
            <a:r>
              <a:rPr lang="en-US" sz="1600" dirty="0" smtClean="0"/>
              <a:t>Data (0.25deg)</a:t>
            </a:r>
          </a:p>
          <a:p>
            <a:pPr marL="285750" lvl="0" indent="-285750">
              <a:buFont typeface="Arial"/>
              <a:buChar char="•"/>
            </a:pPr>
            <a:r>
              <a:rPr lang="en-US" sz="1600" b="1" dirty="0" smtClean="0"/>
              <a:t>Gridded surface atmosphere and land fields</a:t>
            </a:r>
            <a:r>
              <a:rPr lang="en-US" sz="1600" dirty="0" smtClean="0"/>
              <a:t>: GSFC NLDAS</a:t>
            </a:r>
          </a:p>
          <a:p>
            <a:pPr lvl="0"/>
            <a:r>
              <a:rPr lang="en-US" sz="1600" b="1" dirty="0" smtClean="0"/>
              <a:t>FUTURE</a:t>
            </a:r>
          </a:p>
          <a:p>
            <a:pPr marL="285750" lvl="0" indent="-285750">
              <a:buFont typeface="Arial"/>
              <a:buChar char="•"/>
            </a:pPr>
            <a:r>
              <a:rPr lang="en-US" sz="1600" dirty="0" err="1" smtClean="0"/>
              <a:t>CloudSat</a:t>
            </a:r>
            <a:r>
              <a:rPr lang="en-US" sz="1600" dirty="0" smtClean="0"/>
              <a:t> </a:t>
            </a:r>
            <a:r>
              <a:rPr lang="en-US" sz="1600" dirty="0"/>
              <a:t>atmospheric ice and liquid,</a:t>
            </a:r>
            <a:r>
              <a:rPr lang="en-US" sz="1600" dirty="0" smtClean="0"/>
              <a:t> Satellite-based </a:t>
            </a:r>
            <a:r>
              <a:rPr lang="en-US" sz="1600" dirty="0"/>
              <a:t>snow</a:t>
            </a:r>
            <a:r>
              <a:rPr lang="en-US" sz="1600" dirty="0" smtClean="0"/>
              <a:t> (Himalayas), </a:t>
            </a:r>
            <a:r>
              <a:rPr lang="en-US" sz="1600" dirty="0"/>
              <a:t>ISCCP cloud </a:t>
            </a:r>
            <a:r>
              <a:rPr lang="en-US" sz="1600" dirty="0" smtClean="0"/>
              <a:t>fraction, MERRA (water vapor, surface and pressure-level variables), Fine-scale SST, More APHRODITE regions (Eurasia), etc.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0" y="166764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RCMES Observations and Analysis Tools</a:t>
            </a:r>
            <a:endParaRPr lang="en-US" sz="28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16" y="5651796"/>
            <a:ext cx="846726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6038" lvl="1"/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Evaluation metrics</a:t>
            </a:r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: Bias, RMSE, correlations, PDFs, Bivariate PDFs, etc.</a:t>
            </a:r>
          </a:p>
          <a:p>
            <a:pPr marL="46038" lvl="1"/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Visualization</a:t>
            </a:r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: Contour maps, Taylor &amp; Portrait 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diagrams, time series, </a:t>
            </a:r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20266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3737" y="1059364"/>
            <a:ext cx="8883315" cy="573179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buClrTx/>
              <a:buFont typeface="Wingdings" charset="2"/>
              <a:buChar char="§"/>
            </a:pPr>
            <a:r>
              <a:rPr lang="en-US" sz="5000" b="1" u="sng" dirty="0" smtClean="0"/>
              <a:t>Easy</a:t>
            </a:r>
            <a:r>
              <a:rPr lang="en-US" sz="5000" dirty="0" smtClean="0"/>
              <a:t>:  Graphical user interface (UI) version.</a:t>
            </a:r>
          </a:p>
          <a:p>
            <a:endParaRPr lang="en-US" sz="5000" dirty="0" smtClean="0"/>
          </a:p>
          <a:p>
            <a:pPr lvl="1">
              <a:buClrTx/>
              <a:buSzPct val="80000"/>
              <a:buFont typeface="Wingdings" charset="2"/>
              <a:buChar char="q"/>
            </a:pPr>
            <a:r>
              <a:rPr lang="en-US" sz="5000" dirty="0" smtClean="0"/>
              <a:t>Point and click model evaluation.</a:t>
            </a:r>
          </a:p>
          <a:p>
            <a:pPr lvl="1">
              <a:buClrTx/>
              <a:buSzPct val="80000"/>
              <a:buFont typeface="Wingdings" charset="2"/>
              <a:buChar char="q"/>
            </a:pPr>
            <a:r>
              <a:rPr lang="en-US" sz="5000" dirty="0" smtClean="0"/>
              <a:t>See demo video at </a:t>
            </a:r>
            <a:r>
              <a:rPr lang="en-US" sz="5000" u="sng" dirty="0" err="1" smtClean="0">
                <a:solidFill>
                  <a:srgbClr val="0000FF"/>
                </a:solidFill>
              </a:rPr>
              <a:t>rcmes.jpl.nasa.gov</a:t>
            </a:r>
            <a:r>
              <a:rPr lang="en-US" sz="5000" u="sng" dirty="0" smtClean="0">
                <a:solidFill>
                  <a:srgbClr val="0000FF"/>
                </a:solidFill>
              </a:rPr>
              <a:t>/training/videos</a:t>
            </a:r>
            <a:r>
              <a:rPr lang="en-US" sz="5000" dirty="0" smtClean="0"/>
              <a:t>.</a:t>
            </a:r>
          </a:p>
          <a:p>
            <a:pPr lvl="1">
              <a:buClrTx/>
              <a:buSzPct val="80000"/>
              <a:buFont typeface="Wingdings" charset="2"/>
              <a:buChar char="q"/>
            </a:pPr>
            <a:r>
              <a:rPr lang="en-US" sz="5000" dirty="0" smtClean="0"/>
              <a:t>Runs in a virtual machine (VM) environment.</a:t>
            </a:r>
          </a:p>
          <a:p>
            <a:pPr lvl="1"/>
            <a:endParaRPr lang="en-US" sz="5000" dirty="0"/>
          </a:p>
          <a:p>
            <a:pPr>
              <a:buClrTx/>
              <a:buFont typeface="Wingdings" charset="2"/>
              <a:buChar char="§"/>
            </a:pPr>
            <a:r>
              <a:rPr lang="en-US" sz="5000" b="1" u="sng" dirty="0" smtClean="0"/>
              <a:t>Intermediate</a:t>
            </a:r>
            <a:r>
              <a:rPr lang="en-US" sz="5000" dirty="0" smtClean="0"/>
              <a:t>:  Command line version (also in VM)</a:t>
            </a:r>
          </a:p>
          <a:p>
            <a:pPr>
              <a:buClrTx/>
              <a:buFont typeface="Wingdings" charset="2"/>
              <a:buChar char="§"/>
            </a:pPr>
            <a:endParaRPr lang="en-US" sz="5000" dirty="0"/>
          </a:p>
          <a:p>
            <a:pPr>
              <a:buClrTx/>
              <a:buFont typeface="Wingdings" charset="2"/>
              <a:buChar char="§"/>
            </a:pPr>
            <a:r>
              <a:rPr lang="en-US" sz="5000" b="1" u="sng" dirty="0" smtClean="0"/>
              <a:t>Advanced</a:t>
            </a:r>
            <a:r>
              <a:rPr lang="en-US" sz="5000" u="sng" dirty="0" smtClean="0"/>
              <a:t>:</a:t>
            </a:r>
            <a:r>
              <a:rPr lang="en-US" sz="5000" dirty="0" smtClean="0"/>
              <a:t>  Check out </a:t>
            </a:r>
            <a:r>
              <a:rPr lang="en-US" sz="7000" b="1" dirty="0" smtClean="0">
                <a:solidFill>
                  <a:srgbClr val="C3260C"/>
                </a:solidFill>
              </a:rPr>
              <a:t>open source </a:t>
            </a:r>
            <a:r>
              <a:rPr lang="en-US" sz="5000" dirty="0" smtClean="0"/>
              <a:t>code at: </a:t>
            </a:r>
            <a:r>
              <a:rPr lang="en-US" sz="5000" dirty="0" err="1" smtClean="0">
                <a:solidFill>
                  <a:srgbClr val="0000FF"/>
                </a:solidFill>
              </a:rPr>
              <a:t>climate.incubator.apache.org</a:t>
            </a:r>
            <a:r>
              <a:rPr lang="en-US" sz="5000" dirty="0" smtClean="0">
                <a:solidFill>
                  <a:srgbClr val="0000FF"/>
                </a:solidFill>
              </a:rPr>
              <a:t>.</a:t>
            </a:r>
            <a:endParaRPr lang="en-US" sz="5000" dirty="0" smtClean="0">
              <a:solidFill>
                <a:srgbClr val="0000FF"/>
              </a:solidFill>
            </a:endParaRPr>
          </a:p>
          <a:p>
            <a:endParaRPr lang="en-US" sz="5000" dirty="0" smtClean="0"/>
          </a:p>
          <a:p>
            <a:pPr lvl="1">
              <a:buClrTx/>
              <a:buSzPct val="80000"/>
              <a:buFont typeface="Wingdings" charset="2"/>
              <a:buChar char="q"/>
            </a:pPr>
            <a:r>
              <a:rPr lang="en-US" sz="5000" dirty="0" smtClean="0"/>
              <a:t>Requires installation of Python libraries on user’s machine.</a:t>
            </a:r>
          </a:p>
          <a:p>
            <a:pPr lvl="1">
              <a:buClrTx/>
              <a:buSzPct val="80000"/>
              <a:buFont typeface="Wingdings" charset="2"/>
              <a:buChar char="q"/>
            </a:pPr>
            <a:r>
              <a:rPr lang="en-US" sz="5000" dirty="0" smtClean="0"/>
              <a:t>Allows users to contribute to RCMES development </a:t>
            </a:r>
          </a:p>
          <a:p>
            <a:pPr marL="457200" lvl="1" indent="0">
              <a:buNone/>
            </a:pPr>
            <a:endParaRPr lang="en-US" sz="4200" dirty="0" smtClean="0"/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800" dirty="0" smtClean="0"/>
              <a:t>* All downloads are available at </a:t>
            </a:r>
            <a:r>
              <a:rPr lang="en-US" sz="5800" u="sng" dirty="0" err="1" smtClean="0">
                <a:solidFill>
                  <a:srgbClr val="0000FF"/>
                </a:solidFill>
              </a:rPr>
              <a:t>rcmes.jpl.nasa.gov</a:t>
            </a:r>
            <a:r>
              <a:rPr lang="en-US" sz="5800" u="sng" dirty="0" smtClean="0">
                <a:solidFill>
                  <a:srgbClr val="0000FF"/>
                </a:solidFill>
              </a:rPr>
              <a:t> </a:t>
            </a:r>
            <a:r>
              <a:rPr lang="en-US" sz="5800" dirty="0" smtClean="0"/>
              <a:t>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105" y="2447665"/>
            <a:ext cx="2392947" cy="1806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6194" y="1812057"/>
            <a:ext cx="14007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RCMES User Interface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74825" y="37414"/>
            <a:ext cx="42178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3 Ways to Use RCMES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42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029217" y="6153279"/>
            <a:ext cx="5552829" cy="4698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dirty="0" smtClean="0">
                <a:solidFill>
                  <a:srgbClr val="0000FF"/>
                </a:solidFill>
                <a:latin typeface="Century Gothic"/>
                <a:cs typeface="Century Gothic"/>
              </a:rPr>
              <a:t>Kim</a:t>
            </a:r>
            <a:r>
              <a:rPr lang="en-US" sz="1300" dirty="0" smtClean="0">
                <a:solidFill>
                  <a:srgbClr val="0000FF"/>
                </a:solidFill>
                <a:latin typeface="Century Gothic"/>
                <a:cs typeface="Century Gothic"/>
              </a:rPr>
              <a:t>, J., D.E. </a:t>
            </a:r>
            <a:r>
              <a:rPr lang="en-US" sz="13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Waliser</a:t>
            </a:r>
            <a:r>
              <a:rPr lang="en-US" sz="1300" dirty="0" smtClean="0">
                <a:solidFill>
                  <a:srgbClr val="0000FF"/>
                </a:solidFill>
                <a:latin typeface="Century Gothic"/>
                <a:cs typeface="Century Gothic"/>
              </a:rPr>
              <a:t>, C.A. </a:t>
            </a:r>
            <a:r>
              <a:rPr lang="en-US" sz="13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Mattmann</a:t>
            </a:r>
            <a:r>
              <a:rPr lang="en-US" sz="1300" dirty="0" smtClean="0">
                <a:solidFill>
                  <a:srgbClr val="0000FF"/>
                </a:solidFill>
                <a:latin typeface="Century Gothic"/>
                <a:cs typeface="Century Gothic"/>
              </a:rPr>
              <a:t>, L.O. </a:t>
            </a:r>
            <a:r>
              <a:rPr lang="en-US" sz="13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Mearns</a:t>
            </a:r>
            <a:r>
              <a:rPr lang="en-US" sz="1300" dirty="0" smtClean="0">
                <a:solidFill>
                  <a:srgbClr val="0000FF"/>
                </a:solidFill>
                <a:latin typeface="Century Gothic"/>
                <a:cs typeface="Century Gothic"/>
              </a:rPr>
              <a:t>, C.E. </a:t>
            </a:r>
            <a:r>
              <a:rPr lang="en-US" sz="13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Goodale</a:t>
            </a:r>
            <a:r>
              <a:rPr lang="en-US" sz="1300" dirty="0" smtClean="0">
                <a:solidFill>
                  <a:srgbClr val="0000FF"/>
                </a:solidFill>
                <a:latin typeface="Century Gothic"/>
                <a:cs typeface="Century Gothic"/>
              </a:rPr>
              <a:t>, A.F. Hart, D.J. Crichton, and S. McGinnis, 2013: </a:t>
            </a:r>
            <a:r>
              <a:rPr lang="en-US" sz="1300" dirty="0" smtClean="0">
                <a:solidFill>
                  <a:srgbClr val="0000FF"/>
                </a:solidFill>
                <a:latin typeface="Century Gothic"/>
                <a:cs typeface="Century Gothic"/>
              </a:rPr>
              <a:t>J</a:t>
            </a:r>
            <a:r>
              <a:rPr lang="en-US" sz="1300" dirty="0" smtClean="0">
                <a:solidFill>
                  <a:srgbClr val="0000FF"/>
                </a:solidFill>
                <a:latin typeface="Century Gothic"/>
                <a:cs typeface="Century Gothic"/>
              </a:rPr>
              <a:t>. Climate.</a:t>
            </a:r>
          </a:p>
          <a:p>
            <a:pPr algn="ctr"/>
            <a:endParaRPr lang="en-US" sz="1400" dirty="0" smtClean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pic>
        <p:nvPicPr>
          <p:cNvPr id="14" name="Picture 13" descr="F13.ds20cl_bias_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89" y="1633384"/>
            <a:ext cx="7193230" cy="4103566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646807" y="896580"/>
            <a:ext cx="385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NARCCAP RCM </a:t>
            </a:r>
            <a:r>
              <a:rPr lang="en-US" dirty="0" smtClean="0">
                <a:latin typeface="Century Gothic"/>
                <a:cs typeface="Century Gothic"/>
              </a:rPr>
              <a:t>biases in surface insolation against GEWEX-SRB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521" y="60162"/>
            <a:ext cx="778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Surface Energy Budget – Shortwave Radiation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27644" y="3227497"/>
            <a:ext cx="71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</a:t>
            </a:r>
            <a:r>
              <a:rPr lang="en-US" baseline="30000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4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3" y="803151"/>
            <a:ext cx="5696157" cy="55819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788367" y="1273366"/>
            <a:ext cx="3355633" cy="34290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Tx/>
              <a:buSzPct val="95000"/>
            </a:pPr>
            <a:r>
              <a:rPr lang="en-US" sz="1600" dirty="0" smtClean="0">
                <a:latin typeface="+mj-lt"/>
              </a:rPr>
              <a:t>K-means clustering used to group the January surface temperature </a:t>
            </a:r>
            <a:r>
              <a:rPr lang="en-US" sz="1600" dirty="0" smtClean="0">
                <a:latin typeface="+mj-lt"/>
              </a:rPr>
              <a:t>PDFs into </a:t>
            </a:r>
            <a:r>
              <a:rPr lang="en-US" sz="1600" dirty="0" smtClean="0">
                <a:latin typeface="+mj-lt"/>
              </a:rPr>
              <a:t>5 categories.</a:t>
            </a:r>
          </a:p>
          <a:p>
            <a:pPr marL="274320" lvl="1" indent="-274320">
              <a:buClrTx/>
              <a:buSzPct val="95000"/>
            </a:pPr>
            <a:r>
              <a:rPr lang="en-US" sz="1600" dirty="0" smtClean="0">
                <a:latin typeface="+mj-lt"/>
              </a:rPr>
              <a:t>Cluster </a:t>
            </a:r>
            <a:r>
              <a:rPr lang="en-US" sz="1600" dirty="0" smtClean="0">
                <a:latin typeface="+mj-lt"/>
              </a:rPr>
              <a:t>assignments</a:t>
            </a:r>
          </a:p>
          <a:p>
            <a:pPr marL="548640" lvl="2" indent="-274320">
              <a:buClrTx/>
              <a:buSzPct val="95000"/>
            </a:pPr>
            <a:r>
              <a:rPr lang="en-US" sz="1400" dirty="0" smtClean="0">
                <a:latin typeface="+mj-lt"/>
              </a:rPr>
              <a:t>The red curve is the average of all PDFs shaded in red on map, etc.</a:t>
            </a:r>
          </a:p>
          <a:p>
            <a:pPr marL="548640" lvl="2" indent="-274320">
              <a:buClrTx/>
              <a:buSzPct val="95000"/>
            </a:pPr>
            <a:r>
              <a:rPr lang="en-US" sz="1400" dirty="0" smtClean="0">
                <a:latin typeface="+mj-lt"/>
              </a:rPr>
              <a:t>Clusters primarily </a:t>
            </a:r>
            <a:r>
              <a:rPr lang="en-US" sz="1400" dirty="0" smtClean="0">
                <a:latin typeface="+mj-lt"/>
              </a:rPr>
              <a:t>reflect variance, with some </a:t>
            </a:r>
            <a:r>
              <a:rPr lang="en-US" sz="1400" dirty="0" err="1" smtClean="0">
                <a:latin typeface="+mj-lt"/>
              </a:rPr>
              <a:t>skewness</a:t>
            </a:r>
            <a:endParaRPr lang="en-US" sz="1400" dirty="0" smtClean="0">
              <a:latin typeface="+mj-lt"/>
            </a:endParaRPr>
          </a:p>
          <a:p>
            <a:pPr marL="274320" lvl="1" indent="-274320">
              <a:buClrTx/>
              <a:buSzPct val="95000"/>
            </a:pPr>
            <a:r>
              <a:rPr lang="en-US" sz="1600" dirty="0" smtClean="0">
                <a:latin typeface="+mj-lt"/>
              </a:rPr>
              <a:t>Cluster analysis can provide a basis for identifying regions of common PDF </a:t>
            </a:r>
            <a:r>
              <a:rPr lang="en-US" sz="1600" dirty="0" smtClean="0">
                <a:latin typeface="+mj-lt"/>
              </a:rPr>
              <a:t>morphology</a:t>
            </a:r>
            <a:endParaRPr lang="en-US" sz="16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2980" y="67113"/>
            <a:ext cx="659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Development : PDFs and Quantifying Extremes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00048" y="5089502"/>
            <a:ext cx="30060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en-US" sz="1600" dirty="0" err="1" smtClean="0">
                <a:solidFill>
                  <a:srgbClr val="0000FF"/>
                </a:solidFill>
              </a:rPr>
              <a:t>Loikith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et al., 2013, </a:t>
            </a:r>
            <a:r>
              <a:rPr lang="en-US" sz="1600" i="1" dirty="0" err="1">
                <a:solidFill>
                  <a:srgbClr val="0000FF"/>
                </a:solidFill>
              </a:rPr>
              <a:t>Geophys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  <a:r>
              <a:rPr lang="en-US" sz="1600" i="1" dirty="0">
                <a:solidFill>
                  <a:srgbClr val="0000FF"/>
                </a:solidFill>
              </a:rPr>
              <a:t>Res.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Lett</a:t>
            </a:r>
            <a:r>
              <a:rPr lang="en-US" sz="1600" dirty="0">
                <a:solidFill>
                  <a:srgbClr val="0000FF"/>
                </a:solidFill>
              </a:rPr>
              <a:t>., 40, 3710-3714.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0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8" t="5598"/>
          <a:stretch/>
        </p:blipFill>
        <p:spPr>
          <a:xfrm>
            <a:off x="226372" y="757093"/>
            <a:ext cx="4456280" cy="5612232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r="8793"/>
          <a:stretch/>
        </p:blipFill>
        <p:spPr>
          <a:xfrm>
            <a:off x="5029892" y="3271059"/>
            <a:ext cx="3604147" cy="3136787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75090" y="757093"/>
            <a:ext cx="4084336" cy="2513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Tx/>
              <a:buSzPct val="95000"/>
              <a:buNone/>
            </a:pPr>
            <a:r>
              <a:rPr lang="en-US" sz="1800" b="1" dirty="0" smtClean="0">
                <a:latin typeface="+mj-lt"/>
              </a:rPr>
              <a:t>Bivariate PDF skill score</a:t>
            </a:r>
          </a:p>
          <a:p>
            <a:pPr marL="288925" lvl="2" indent="-285750">
              <a:buClrTx/>
              <a:buSzPct val="95000"/>
              <a:buFont typeface="Arial"/>
              <a:buChar char="•"/>
            </a:pPr>
            <a:r>
              <a:rPr lang="en-US" sz="1600" dirty="0" smtClean="0">
                <a:latin typeface="+mj-lt"/>
              </a:rPr>
              <a:t>Measure models’ skill in simulating related variables.</a:t>
            </a:r>
          </a:p>
          <a:p>
            <a:pPr marL="288925" lvl="2" indent="-285750">
              <a:buClrTx/>
              <a:buSzPct val="95000"/>
              <a:buFont typeface="Arial"/>
              <a:buChar char="•"/>
            </a:pPr>
            <a:r>
              <a:rPr lang="en-US" sz="1600" dirty="0" smtClean="0">
                <a:latin typeface="+mj-lt"/>
              </a:rPr>
              <a:t>The </a:t>
            </a:r>
            <a:r>
              <a:rPr lang="en-US" sz="1600" dirty="0" smtClean="0">
                <a:latin typeface="+mj-lt"/>
              </a:rPr>
              <a:t>example evaluates the cloudiness-surface insolation relationship in the NARCCAP hindcast</a:t>
            </a:r>
            <a:r>
              <a:rPr lang="en-US" sz="1600" dirty="0" smtClean="0">
                <a:latin typeface="+mj-lt"/>
              </a:rPr>
              <a:t>.</a:t>
            </a:r>
          </a:p>
          <a:p>
            <a:pPr marL="288925" lvl="2" indent="-285750">
              <a:buClrTx/>
              <a:buSzPct val="95000"/>
              <a:buFont typeface="Arial"/>
              <a:buChar char="•"/>
            </a:pPr>
            <a:r>
              <a:rPr lang="en-US" sz="1600" dirty="0"/>
              <a:t>Results can be visualized using a portrait diagram</a:t>
            </a:r>
            <a:r>
              <a:rPr lang="en-US" sz="1600" dirty="0" smtClean="0"/>
              <a:t>.</a:t>
            </a:r>
            <a:endParaRPr lang="en-US" sz="16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2980" y="67113"/>
            <a:ext cx="659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Development : PDFs and Quantifying Extremes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3197" y="6407846"/>
            <a:ext cx="444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Tx/>
              <a:buSzPct val="95000"/>
            </a:pPr>
            <a:r>
              <a:rPr lang="en-US" sz="1600" dirty="0" smtClean="0">
                <a:solidFill>
                  <a:srgbClr val="0000FF"/>
                </a:solidFill>
              </a:rPr>
              <a:t>Lee </a:t>
            </a:r>
            <a:r>
              <a:rPr lang="en-US" sz="1600" dirty="0">
                <a:solidFill>
                  <a:srgbClr val="0000FF"/>
                </a:solidFill>
              </a:rPr>
              <a:t>et al., 2013, </a:t>
            </a:r>
            <a:r>
              <a:rPr lang="en-US" sz="1600" i="1" dirty="0">
                <a:solidFill>
                  <a:srgbClr val="0000FF"/>
                </a:solidFill>
              </a:rPr>
              <a:t>J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  <a:r>
              <a:rPr lang="en-US" sz="1600" i="1" dirty="0" err="1">
                <a:solidFill>
                  <a:srgbClr val="0000FF"/>
                </a:solidFill>
              </a:rPr>
              <a:t>Geophys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  <a:r>
              <a:rPr lang="en-US" sz="1600" i="1" dirty="0">
                <a:solidFill>
                  <a:srgbClr val="0000FF"/>
                </a:solidFill>
              </a:rPr>
              <a:t>Res</a:t>
            </a:r>
            <a:r>
              <a:rPr lang="en-US" sz="1600" dirty="0">
                <a:solidFill>
                  <a:srgbClr val="0000FF"/>
                </a:solidFill>
              </a:rPr>
              <a:t>., submitted.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3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1379022" y="352677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Annual Precipitation Bias</a:t>
            </a:r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724523" y="684144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CMIP5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GCMs  - observation</a:t>
            </a:r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4701210" y="700019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NARCCAP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RCMs - 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124" y="24037"/>
            <a:ext cx="895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rebuchet MS"/>
              </a:rPr>
              <a:t>Capability to Perform Regional Evaluation of </a:t>
            </a:r>
            <a:r>
              <a:rPr lang="en-US" sz="2400" dirty="0" smtClean="0">
                <a:solidFill>
                  <a:prstClr val="black"/>
                </a:solidFill>
                <a:latin typeface="Trebuchet MS"/>
              </a:rPr>
              <a:t>GCMs</a:t>
            </a:r>
            <a:endParaRPr lang="en-US" sz="2400" dirty="0" smtClean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2" name="Picture 1" descr="bias_of_climatology_prec_narcc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6" y="1038573"/>
            <a:ext cx="4017561" cy="416160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bias_of_climatology_prec_CMIP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7" y="1022698"/>
            <a:ext cx="4029662" cy="51122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491567" y="3847450"/>
            <a:ext cx="2065498" cy="1000559"/>
          </a:xfrm>
          <a:prstGeom prst="round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75269" y="4771041"/>
            <a:ext cx="2065498" cy="1000559"/>
          </a:xfrm>
          <a:prstGeom prst="round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53008" y="5072242"/>
            <a:ext cx="1385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Courtesy: </a:t>
            </a:r>
            <a:r>
              <a:rPr lang="en-US" sz="1600" dirty="0" err="1" smtClean="0">
                <a:solidFill>
                  <a:srgbClr val="000000"/>
                </a:solidFill>
              </a:rPr>
              <a:t>Huikyo</a:t>
            </a:r>
            <a:r>
              <a:rPr lang="en-US" sz="1600" dirty="0" smtClean="0">
                <a:solidFill>
                  <a:srgbClr val="000000"/>
                </a:solidFill>
              </a:rPr>
              <a:t> Lee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" name="Picture 4" descr="Taylor_prec_CMIP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64" y="4827150"/>
            <a:ext cx="2010974" cy="2017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5259965" y="6003356"/>
            <a:ext cx="372046" cy="384830"/>
          </a:xfrm>
          <a:prstGeom prst="ellipse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9802038">
            <a:off x="5437999" y="6055184"/>
            <a:ext cx="372046" cy="208686"/>
          </a:xfrm>
          <a:prstGeom prst="ellipse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93697" y="5903239"/>
            <a:ext cx="566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CMIP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3705" y="5740260"/>
            <a:ext cx="927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NARCCAP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995" y="5653050"/>
            <a:ext cx="172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 Access to ESGF in Progress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0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722" y="4151658"/>
            <a:ext cx="3734493" cy="238050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51823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N. America </a:t>
            </a:r>
            <a:r>
              <a:rPr lang="en-US" kern="0" dirty="0" smtClean="0">
                <a:solidFill>
                  <a:sysClr val="windowText" lastClr="000000"/>
                </a:solidFill>
              </a:rPr>
              <a:t>–NARCCAP via NCAR/</a:t>
            </a:r>
            <a:r>
              <a:rPr lang="en-US" kern="0" dirty="0" err="1" smtClean="0">
                <a:solidFill>
                  <a:sysClr val="windowText" lastClr="000000"/>
                </a:solidFill>
              </a:rPr>
              <a:t>Mearns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</a:rPr>
              <a:t>for </a:t>
            </a:r>
            <a:r>
              <a:rPr lang="en-US" kern="0" dirty="0" smtClean="0">
                <a:solidFill>
                  <a:sysClr val="windowText" lastClr="000000"/>
                </a:solidFill>
              </a:rPr>
              <a:t>U.S</a:t>
            </a:r>
            <a:r>
              <a:rPr lang="en-US" kern="0" dirty="0">
                <a:solidFill>
                  <a:sysClr val="windowText" lastClr="000000"/>
                </a:solidFill>
              </a:rPr>
              <a:t>. NCA </a:t>
            </a:r>
            <a:endParaRPr lang="en-US" kern="0" dirty="0" smtClean="0">
              <a:solidFill>
                <a:sysClr val="windowText" lastClr="000000"/>
              </a:solidFill>
            </a:endParaRP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Trebuchet MS"/>
              </a:rPr>
              <a:t>Africa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– collaboration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with UCT/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Hewitson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&amp;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Trebuchet MS"/>
              </a:rPr>
              <a:t>Rossby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Ctr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/Jones 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Trebuchet MS"/>
              </a:rPr>
              <a:t>E</a:t>
            </a:r>
            <a:r>
              <a:rPr lang="en-US" b="1" kern="0" dirty="0">
                <a:solidFill>
                  <a:sysClr val="windowText" lastClr="000000"/>
                </a:solidFill>
                <a:latin typeface="Trebuchet MS"/>
              </a:rPr>
              <a:t>. Asia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– exploring collaboration with KMA &amp; APCC,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particip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. in Sep’11 &amp; Nov’12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mtgs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  <a:endParaRPr lang="en-US" kern="0" dirty="0">
              <a:solidFill>
                <a:sysClr val="windowText" lastClr="000000"/>
              </a:solidFill>
              <a:latin typeface="Trebuchet MS"/>
            </a:endParaRP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Trebuchet MS"/>
              </a:rPr>
              <a:t>S. Asia 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–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collaboration with IITM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/Sanjay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, participated Oct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’12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&amp; Sep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’13 mtgs.</a:t>
            </a:r>
            <a:endParaRPr lang="en-US" kern="0" dirty="0">
              <a:solidFill>
                <a:sysClr val="windowText" lastClr="000000"/>
              </a:solidFill>
              <a:latin typeface="Trebuchet MS"/>
            </a:endParaRP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Trebuchet MS"/>
              </a:rPr>
              <a:t>Arctic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 –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participated in initial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Mar’12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mtg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and possibly Friday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mtg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Trebuchet MS"/>
              </a:rPr>
              <a:t>Caribbean</a:t>
            </a:r>
            <a:r>
              <a:rPr lang="en-US" b="1" kern="0" dirty="0" smtClean="0">
                <a:solidFill>
                  <a:sysClr val="windowText" lastClr="000000"/>
                </a:solidFill>
                <a:latin typeface="Trebuchet MS"/>
              </a:rPr>
              <a:t>, S. America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–participated in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1</a:t>
            </a:r>
            <a:r>
              <a:rPr lang="en-US" kern="0" baseline="30000" dirty="0" smtClean="0">
                <a:solidFill>
                  <a:sysClr val="windowText" lastClr="000000"/>
                </a:solidFill>
                <a:latin typeface="Trebuchet MS"/>
              </a:rPr>
              <a:t>st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major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mtg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Sep’13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Trebuchet MS"/>
              </a:rPr>
              <a:t>Middle East – N. Africa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–participating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in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initial coordinating team and Friday’s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mtg</a:t>
            </a:r>
            <a:endParaRPr lang="en-US" b="1" kern="0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9406" y="4151658"/>
            <a:ext cx="2373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Learning RCM User Needs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Trebuchet MS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Infusing Support into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CORDEX</a:t>
            </a:r>
            <a:endParaRPr lang="en-US" sz="24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285" y="67047"/>
            <a:ext cx="59208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CORDEX Interactions &amp; Support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75694" y="3394261"/>
            <a:ext cx="5044971" cy="369332"/>
          </a:xfrm>
          <a:prstGeom prst="rect">
            <a:avLst/>
          </a:prstGeom>
          <a:solidFill>
            <a:srgbClr val="B8C2E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Have hosted scientists &amp; students at JPL/UCLA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0829" y="2683148"/>
            <a:ext cx="73728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Typically try to support meetings by sending a climate scientist and an IT expert, provide an overview and a tutorial/training.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9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9458" cy="4664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895" y="4235597"/>
            <a:ext cx="6392106" cy="2622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965" y="4931090"/>
            <a:ext cx="2540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Kim Whitehall </a:t>
            </a:r>
            <a:r>
              <a:rPr lang="en-US" sz="1600" i="1" dirty="0" smtClean="0"/>
              <a:t>is a Howard University graduate student.  She spent the summer at JPL learning &amp; contributing to RCMES.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16503" y="870362"/>
            <a:ext cx="3598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RCMES article in the </a:t>
            </a:r>
            <a:r>
              <a:rPr lang="en-US" sz="2400" dirty="0" smtClean="0"/>
              <a:t>Oct 2012 issue </a:t>
            </a:r>
            <a:r>
              <a:rPr lang="en-US" sz="2400" dirty="0" smtClean="0"/>
              <a:t>of the WMO Bulletin highlighting its potential role in WMO’s new Global Framework for Climate Services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653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  <a:ea typeface="ＭＳ Ｐゴシック" pitchFamily="-109" charset="-128"/>
                <a:cs typeface="ＭＳ Ｐゴシック" pitchFamily="-109" charset="-128"/>
              </a:rPr>
              <a:t>Summary</a:t>
            </a:r>
            <a:endParaRPr lang="en-US" sz="2800" b="1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56258" y="2625690"/>
            <a:ext cx="8395878" cy="38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4E67C8"/>
                </a:solidFill>
                <a:latin typeface="+mj-lt"/>
              </a:rPr>
              <a:t>An RCM </a:t>
            </a:r>
            <a:r>
              <a:rPr lang="en-US" dirty="0">
                <a:solidFill>
                  <a:srgbClr val="4E67C8"/>
                </a:solidFill>
                <a:latin typeface="+mj-lt"/>
              </a:rPr>
              <a:t>evaluation </a:t>
            </a:r>
            <a:r>
              <a:rPr lang="en-US" dirty="0" smtClean="0">
                <a:solidFill>
                  <a:srgbClr val="4E67C8"/>
                </a:solidFill>
                <a:latin typeface="+mj-lt"/>
              </a:rPr>
              <a:t>system (RCMES) has been developed to support RCM/CORDEX model evaluation and improvement. </a:t>
            </a:r>
            <a:endParaRPr lang="en-US" dirty="0">
              <a:solidFill>
                <a:srgbClr val="4E67C8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4E67C8"/>
                </a:solidFill>
                <a:latin typeface="+mj-lt"/>
                <a:cs typeface="Calibri"/>
              </a:rPr>
              <a:t>RCMES provides single point access to </a:t>
            </a:r>
            <a:r>
              <a:rPr lang="en-US" dirty="0" smtClean="0">
                <a:solidFill>
                  <a:srgbClr val="4E67C8"/>
                </a:solidFill>
                <a:latin typeface="+mj-lt"/>
                <a:cs typeface="Calibri"/>
              </a:rPr>
              <a:t>wide range of global and regional observation data sets, </a:t>
            </a:r>
            <a:r>
              <a:rPr lang="en-US" dirty="0" smtClean="0">
                <a:solidFill>
                  <a:srgbClr val="4E67C8"/>
                </a:solidFill>
                <a:latin typeface="+mj-lt"/>
                <a:cs typeface="Calibri"/>
              </a:rPr>
              <a:t>with some emphasis on satellite data sets.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4E67C8"/>
                </a:solidFill>
                <a:latin typeface="+mj-lt"/>
              </a:rPr>
              <a:t>RCMES provides basis analysis and visualization tools.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4E67C8"/>
                </a:solidFill>
                <a:latin typeface="+mj-lt"/>
              </a:rPr>
              <a:t>RCMES will have full function access to ESGF (CMIP or CORDEX) soon.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4E67C8"/>
                </a:solidFill>
                <a:latin typeface="+mj-lt"/>
                <a:cs typeface="Calibri"/>
              </a:rPr>
              <a:t>RCMES database and tools are extensible – an intrinsic capability in some areas and via an open source code approach.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4E67C8"/>
                </a:solidFill>
                <a:latin typeface="+mj-lt"/>
                <a:cs typeface="Calibri"/>
              </a:rPr>
              <a:t>RCMES easy (web/slow), intermediate (virtual machine), and expert (open source) access.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u="sng" dirty="0" smtClean="0">
                <a:solidFill>
                  <a:srgbClr val="4E67C8"/>
                </a:solidFill>
                <a:latin typeface="+mj-lt"/>
                <a:cs typeface="Calibri"/>
              </a:rPr>
              <a:t>There is a long way to go and  many things RCMES could/should do but doesn’t (yet)</a:t>
            </a:r>
            <a:r>
              <a:rPr lang="en-US" b="1" dirty="0" smtClean="0">
                <a:solidFill>
                  <a:srgbClr val="4E67C8"/>
                </a:solidFill>
                <a:latin typeface="+mj-lt"/>
                <a:cs typeface="Calibri"/>
              </a:rPr>
              <a:t>. </a:t>
            </a:r>
            <a:r>
              <a:rPr lang="en-US" dirty="0">
                <a:solidFill>
                  <a:srgbClr val="4E67C8"/>
                </a:solidFill>
                <a:cs typeface="Calibri"/>
              </a:rPr>
              <a:t>Your input and participation is welcome.</a:t>
            </a:r>
            <a:endParaRPr lang="en-US" b="1" u="sng" dirty="0" smtClean="0">
              <a:solidFill>
                <a:srgbClr val="4E67C8"/>
              </a:solidFill>
              <a:latin typeface="+mj-lt"/>
              <a:cs typeface="Calibri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4E67C8"/>
                </a:solidFill>
                <a:latin typeface="+mj-lt"/>
                <a:cs typeface="Calibri"/>
              </a:rPr>
              <a:t>We welcome interactions with CORDEX domain activities and individuals.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solidFill>
                <a:srgbClr val="4E67C8"/>
              </a:solidFill>
              <a:latin typeface="+mj-lt"/>
              <a:cs typeface="Calibri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solidFill>
                <a:srgbClr val="4E67C8"/>
              </a:solidFill>
              <a:latin typeface="+mj-lt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456258" y="555898"/>
            <a:ext cx="7950200" cy="17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4E67C8"/>
                </a:solidFill>
                <a:latin typeface="+mj-lt"/>
              </a:rPr>
              <a:t>Systematic model evaluation needs continued growth and high  priority within CORDEX.  “Performanc</a:t>
            </a:r>
            <a:r>
              <a:rPr lang="en-US" sz="2000" dirty="0" smtClean="0">
                <a:solidFill>
                  <a:srgbClr val="4E67C8"/>
                </a:solidFill>
                <a:latin typeface="+mj-lt"/>
              </a:rPr>
              <a:t>e Metrics” (good or bad) not enough – “Process-oriented diagnostics” (why?) needed.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4E67C8"/>
                </a:solidFill>
                <a:latin typeface="+mj-lt"/>
              </a:rPr>
              <a:t>Steadfast model development and improvement across the community needs to be a more prolific part of CORDEX.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solidFill>
                <a:srgbClr val="4E67C8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31941" y="2407616"/>
            <a:ext cx="5195820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766" y="555898"/>
            <a:ext cx="719766" cy="7197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398" y="0"/>
            <a:ext cx="624551" cy="6245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973" y="0"/>
            <a:ext cx="743425" cy="6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751" y="1084582"/>
            <a:ext cx="7888567" cy="491117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28604" y="1882691"/>
            <a:ext cx="5288788" cy="3814812"/>
            <a:chOff x="364879" y="2493304"/>
            <a:chExt cx="5288788" cy="3814812"/>
          </a:xfrm>
        </p:grpSpPr>
        <p:pic>
          <p:nvPicPr>
            <p:cNvPr id="10" name="Picture 16" descr="calt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052" y="2493304"/>
              <a:ext cx="774427" cy="159078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709890" y="3167177"/>
              <a:ext cx="178790" cy="3613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2" name="Picture 18" descr="globe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79" y="2543805"/>
              <a:ext cx="2133624" cy="17044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 descr="te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510" y="2493304"/>
              <a:ext cx="635148" cy="136352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rgb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656" y="3902599"/>
              <a:ext cx="674660" cy="136352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V="1">
              <a:off x="1439593" y="2501195"/>
              <a:ext cx="1090519" cy="5050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444532" y="3066175"/>
              <a:ext cx="1090519" cy="1017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V="1">
              <a:off x="2809657" y="3023565"/>
              <a:ext cx="1180408" cy="3108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2798791" y="3367603"/>
              <a:ext cx="1137933" cy="1120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784" y="2493880"/>
              <a:ext cx="1015883" cy="8511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1387" y="3523065"/>
              <a:ext cx="1002280" cy="66753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7827" y="4340979"/>
              <a:ext cx="1005840" cy="121182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21" name="Picture 20"/>
            <p:cNvPicPr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7827" y="5624880"/>
              <a:ext cx="1005840" cy="68323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828604" y="1258658"/>
            <a:ext cx="1698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Global Climate </a:t>
            </a:r>
            <a:b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Projections 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6527" y="1236360"/>
            <a:ext cx="149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Regional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Downscaling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2251" y="1236360"/>
            <a:ext cx="10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Decision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Support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" name="Straight Arrow Connector 5"/>
          <p:cNvCxnSpPr>
            <a:endCxn id="25" idx="1"/>
          </p:cNvCxnSpPr>
          <p:nvPr/>
        </p:nvCxnSpPr>
        <p:spPr>
          <a:xfrm flipV="1">
            <a:off x="4527093" y="1559526"/>
            <a:ext cx="499434" cy="39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19882" y="1555594"/>
            <a:ext cx="499434" cy="39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2317" y="4655514"/>
            <a:ext cx="560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RCMES provides observations &amp; IT tools to carry out regional climate model evaluations and in turn support quantitative climate assessment activities and inform decision support agencies.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18" y="1255421"/>
            <a:ext cx="1657031" cy="1657031"/>
          </a:xfrm>
          <a:prstGeom prst="rect">
            <a:avLst/>
          </a:prstGeom>
          <a:ln w="38100" cmpd="sng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18" y="2981155"/>
            <a:ext cx="1657031" cy="147756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10768"/>
            <a:ext cx="9144000" cy="5238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  <a:ea typeface="ＭＳ Ｐゴシック" pitchFamily="-109" charset="-128"/>
                <a:cs typeface="ＭＳ Ｐゴシック" pitchFamily="-109" charset="-128"/>
              </a:rPr>
              <a:t>RCMES Overview</a:t>
            </a:r>
            <a:endParaRPr lang="en-US" sz="2800" b="1" dirty="0"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02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886" y="481342"/>
            <a:ext cx="687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Essential Roles of Observations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9308" y="2345484"/>
            <a:ext cx="60001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 Model Evaluation &amp; Uncertainty Consideration/Quantification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AutoNum type="arabicParenR"/>
            </a:pPr>
            <a:r>
              <a:rPr lang="en-US" sz="2800" dirty="0" smtClean="0"/>
              <a:t> Model Development, Improvement, Evaluation</a:t>
            </a:r>
            <a:endParaRPr lang="en-US" sz="2800" dirty="0"/>
          </a:p>
        </p:txBody>
      </p:sp>
      <p:pic>
        <p:nvPicPr>
          <p:cNvPr id="7" name="Picture 6" descr="BU00437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76" y="3845750"/>
            <a:ext cx="1791527" cy="1791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64" y="1804785"/>
            <a:ext cx="1776677" cy="17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9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612355" y="1079029"/>
            <a:ext cx="3670580" cy="2172661"/>
            <a:chOff x="760835" y="998877"/>
            <a:chExt cx="3670580" cy="2172661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126409" y="998877"/>
              <a:ext cx="0" cy="181385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126409" y="2812732"/>
              <a:ext cx="3305006" cy="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191065" y="2267245"/>
              <a:ext cx="1691851" cy="393571"/>
            </a:xfrm>
            <a:custGeom>
              <a:avLst/>
              <a:gdLst>
                <a:gd name="connsiteX0" fmla="*/ 0 w 2769439"/>
                <a:gd name="connsiteY0" fmla="*/ 548436 h 548436"/>
                <a:gd name="connsiteX1" fmla="*/ 123479 w 2769439"/>
                <a:gd name="connsiteY1" fmla="*/ 495513 h 548436"/>
                <a:gd name="connsiteX2" fmla="*/ 158758 w 2769439"/>
                <a:gd name="connsiteY2" fmla="*/ 460230 h 548436"/>
                <a:gd name="connsiteX3" fmla="*/ 211677 w 2769439"/>
                <a:gd name="connsiteY3" fmla="*/ 442589 h 548436"/>
                <a:gd name="connsiteX4" fmla="*/ 846708 w 2769439"/>
                <a:gd name="connsiteY4" fmla="*/ 389666 h 548436"/>
                <a:gd name="connsiteX5" fmla="*/ 1023105 w 2769439"/>
                <a:gd name="connsiteY5" fmla="*/ 301460 h 548436"/>
                <a:gd name="connsiteX6" fmla="*/ 1058385 w 2769439"/>
                <a:gd name="connsiteY6" fmla="*/ 266178 h 548436"/>
                <a:gd name="connsiteX7" fmla="*/ 1111304 w 2769439"/>
                <a:gd name="connsiteY7" fmla="*/ 248537 h 548436"/>
                <a:gd name="connsiteX8" fmla="*/ 1464099 w 2769439"/>
                <a:gd name="connsiteY8" fmla="*/ 266178 h 548436"/>
                <a:gd name="connsiteX9" fmla="*/ 1693415 w 2769439"/>
                <a:gd name="connsiteY9" fmla="*/ 283819 h 548436"/>
                <a:gd name="connsiteX10" fmla="*/ 1816894 w 2769439"/>
                <a:gd name="connsiteY10" fmla="*/ 177972 h 548436"/>
                <a:gd name="connsiteX11" fmla="*/ 1993291 w 2769439"/>
                <a:gd name="connsiteY11" fmla="*/ 125048 h 548436"/>
                <a:gd name="connsiteX12" fmla="*/ 2046210 w 2769439"/>
                <a:gd name="connsiteY12" fmla="*/ 89766 h 548436"/>
                <a:gd name="connsiteX13" fmla="*/ 2416645 w 2769439"/>
                <a:gd name="connsiteY13" fmla="*/ 72125 h 548436"/>
                <a:gd name="connsiteX14" fmla="*/ 2540123 w 2769439"/>
                <a:gd name="connsiteY14" fmla="*/ 36843 h 548436"/>
                <a:gd name="connsiteX15" fmla="*/ 2663601 w 2769439"/>
                <a:gd name="connsiteY15" fmla="*/ 1560 h 548436"/>
                <a:gd name="connsiteX16" fmla="*/ 2769439 w 2769439"/>
                <a:gd name="connsiteY16" fmla="*/ 1560 h 54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9439" h="548436">
                  <a:moveTo>
                    <a:pt x="0" y="548436"/>
                  </a:moveTo>
                  <a:cubicBezTo>
                    <a:pt x="41160" y="530795"/>
                    <a:pt x="84334" y="517262"/>
                    <a:pt x="123479" y="495513"/>
                  </a:cubicBezTo>
                  <a:cubicBezTo>
                    <a:pt x="138017" y="487435"/>
                    <a:pt x="144497" y="468788"/>
                    <a:pt x="158758" y="460230"/>
                  </a:cubicBezTo>
                  <a:cubicBezTo>
                    <a:pt x="174702" y="450663"/>
                    <a:pt x="193738" y="447482"/>
                    <a:pt x="211677" y="442589"/>
                  </a:cubicBezTo>
                  <a:cubicBezTo>
                    <a:pt x="483760" y="368379"/>
                    <a:pt x="402387" y="405536"/>
                    <a:pt x="846708" y="389666"/>
                  </a:cubicBezTo>
                  <a:cubicBezTo>
                    <a:pt x="972717" y="305652"/>
                    <a:pt x="911411" y="329386"/>
                    <a:pt x="1023105" y="301460"/>
                  </a:cubicBezTo>
                  <a:cubicBezTo>
                    <a:pt x="1034865" y="289699"/>
                    <a:pt x="1044124" y="274735"/>
                    <a:pt x="1058385" y="266178"/>
                  </a:cubicBezTo>
                  <a:cubicBezTo>
                    <a:pt x="1074329" y="256611"/>
                    <a:pt x="1092710" y="248537"/>
                    <a:pt x="1111304" y="248537"/>
                  </a:cubicBezTo>
                  <a:cubicBezTo>
                    <a:pt x="1229049" y="248537"/>
                    <a:pt x="1346501" y="260298"/>
                    <a:pt x="1464099" y="266178"/>
                  </a:cubicBezTo>
                  <a:cubicBezTo>
                    <a:pt x="1609380" y="314609"/>
                    <a:pt x="1533123" y="306720"/>
                    <a:pt x="1693415" y="283819"/>
                  </a:cubicBezTo>
                  <a:cubicBezTo>
                    <a:pt x="1726280" y="250951"/>
                    <a:pt x="1769877" y="198123"/>
                    <a:pt x="1816894" y="177972"/>
                  </a:cubicBezTo>
                  <a:cubicBezTo>
                    <a:pt x="1885921" y="148387"/>
                    <a:pt x="1922143" y="172484"/>
                    <a:pt x="1993291" y="125048"/>
                  </a:cubicBezTo>
                  <a:cubicBezTo>
                    <a:pt x="2010931" y="113287"/>
                    <a:pt x="2025173" y="92396"/>
                    <a:pt x="2046210" y="89766"/>
                  </a:cubicBezTo>
                  <a:cubicBezTo>
                    <a:pt x="2168874" y="74432"/>
                    <a:pt x="2293167" y="78005"/>
                    <a:pt x="2416645" y="72125"/>
                  </a:cubicBezTo>
                  <a:cubicBezTo>
                    <a:pt x="2543547" y="29821"/>
                    <a:pt x="2385051" y="81154"/>
                    <a:pt x="2540123" y="36843"/>
                  </a:cubicBezTo>
                  <a:cubicBezTo>
                    <a:pt x="2580630" y="25268"/>
                    <a:pt x="2621174" y="5803"/>
                    <a:pt x="2663601" y="1560"/>
                  </a:cubicBezTo>
                  <a:cubicBezTo>
                    <a:pt x="2698705" y="-1951"/>
                    <a:pt x="2734160" y="1560"/>
                    <a:pt x="2769439" y="156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881164" y="1242928"/>
              <a:ext cx="1401771" cy="1015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882916" y="1542189"/>
              <a:ext cx="1400019" cy="725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882916" y="1651556"/>
              <a:ext cx="1400019" cy="615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882916" y="1760921"/>
              <a:ext cx="1400019" cy="506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882916" y="1979653"/>
              <a:ext cx="1400019" cy="287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882916" y="2089019"/>
              <a:ext cx="1400019" cy="1782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974265" y="1116331"/>
              <a:ext cx="1308670" cy="1073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974265" y="1331546"/>
              <a:ext cx="1308670" cy="935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825786" y="2863761"/>
              <a:ext cx="1551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Future Projection</a:t>
              </a: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91065" y="2863761"/>
              <a:ext cx="1591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Observed Record</a:t>
              </a: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26409" y="2464541"/>
              <a:ext cx="315652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16200000">
              <a:off x="72185" y="1898118"/>
              <a:ext cx="1685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Climate Parameter</a:t>
              </a: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235382" y="1242421"/>
            <a:ext cx="2851221" cy="2009269"/>
            <a:chOff x="5145432" y="1331546"/>
            <a:chExt cx="2851221" cy="2009269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5528445" y="1331546"/>
              <a:ext cx="0" cy="164307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528445" y="2974623"/>
              <a:ext cx="2468208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6101999" y="1905130"/>
              <a:ext cx="0" cy="10694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297110" y="2408764"/>
              <a:ext cx="222132" cy="5658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567740" y="2282856"/>
              <a:ext cx="222132" cy="69176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838370" y="1457455"/>
              <a:ext cx="222132" cy="15171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09001" y="1905130"/>
              <a:ext cx="222132" cy="10694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379632" y="2045029"/>
              <a:ext cx="222132" cy="92959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39625" y="3033038"/>
              <a:ext cx="1685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Climate Parameter</a:t>
              </a: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4783795" y="2037235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Probability</a:t>
              </a: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633105" y="1242421"/>
            <a:ext cx="104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Physical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Space</a:t>
            </a:r>
            <a:endParaRPr lang="en-US" dirty="0">
              <a:solidFill>
                <a:srgbClr val="C0504D">
                  <a:lumMod val="75000"/>
                </a:srgb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753804" y="1080125"/>
            <a:ext cx="10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Decision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Space</a:t>
            </a:r>
            <a:endParaRPr lang="en-US" dirty="0">
              <a:solidFill>
                <a:srgbClr val="C0504D">
                  <a:lumMod val="75000"/>
                </a:srgb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139" y="90254"/>
            <a:ext cx="823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OBSERVATIONS: Model </a:t>
            </a:r>
            <a:r>
              <a:rPr lang="en-US" sz="2400" b="1" dirty="0"/>
              <a:t>Evaluation &amp; </a:t>
            </a:r>
            <a:r>
              <a:rPr lang="en-US" sz="2400" b="1" dirty="0" smtClean="0"/>
              <a:t>Uncertainty Consideration</a:t>
            </a:r>
            <a:r>
              <a:rPr lang="en-US" sz="2400" b="1" dirty="0"/>
              <a:t>/Quantification</a:t>
            </a:r>
          </a:p>
        </p:txBody>
      </p:sp>
      <p:grpSp>
        <p:nvGrpSpPr>
          <p:cNvPr id="67" name="Group 269"/>
          <p:cNvGrpSpPr>
            <a:grpSpLocks/>
          </p:cNvGrpSpPr>
          <p:nvPr/>
        </p:nvGrpSpPr>
        <p:grpSpPr bwMode="auto">
          <a:xfrm>
            <a:off x="34267775" y="7364413"/>
            <a:ext cx="8059738" cy="6269037"/>
            <a:chOff x="34267775" y="7364413"/>
            <a:chExt cx="8059738" cy="6268482"/>
          </a:xfrm>
        </p:grpSpPr>
        <p:sp>
          <p:nvSpPr>
            <p:cNvPr id="68" name="TextBox 67"/>
            <p:cNvSpPr txBox="1"/>
            <p:nvPr/>
          </p:nvSpPr>
          <p:spPr bwMode="auto">
            <a:xfrm>
              <a:off x="35471100" y="7370762"/>
              <a:ext cx="1174750" cy="523829"/>
            </a:xfrm>
            <a:prstGeom prst="rect">
              <a:avLst/>
            </a:prstGeom>
            <a:solidFill>
              <a:srgbClr val="FFCB0A"/>
            </a:solidFill>
            <a:effectLst>
              <a:outerShdw blurRad="428625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Constantia"/>
                  <a:ea typeface="ＭＳ Ｐゴシック" charset="-128"/>
                  <a:cs typeface="Constantia"/>
                </a:rPr>
                <a:t>RMSE</a:t>
              </a:r>
            </a:p>
          </p:txBody>
        </p:sp>
        <p:sp>
          <p:nvSpPr>
            <p:cNvPr id="69" name="TextBox 68"/>
            <p:cNvSpPr txBox="1"/>
            <p:nvPr/>
          </p:nvSpPr>
          <p:spPr bwMode="auto">
            <a:xfrm>
              <a:off x="39331900" y="7364413"/>
              <a:ext cx="2381250" cy="523829"/>
            </a:xfrm>
            <a:prstGeom prst="rect">
              <a:avLst/>
            </a:prstGeom>
            <a:solidFill>
              <a:srgbClr val="FFCB0A"/>
            </a:solidFill>
            <a:effectLst>
              <a:outerShdw blurRad="428625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 err="1">
                  <a:solidFill>
                    <a:srgbClr val="000000"/>
                  </a:solidFill>
                  <a:latin typeface="Constantia"/>
                  <a:ea typeface="ＭＳ Ｐゴシック" charset="-128"/>
                  <a:cs typeface="Constantia"/>
                </a:rPr>
                <a:t>Corrrelation</a:t>
              </a:r>
              <a:endParaRPr lang="en-US" sz="2800" b="1" dirty="0">
                <a:solidFill>
                  <a:srgbClr val="000000"/>
                </a:solidFill>
                <a:latin typeface="Constantia"/>
                <a:ea typeface="ＭＳ Ｐゴシック" charset="-128"/>
                <a:cs typeface="Constantia"/>
              </a:endParaRPr>
            </a:p>
          </p:txBody>
        </p:sp>
        <p:grpSp>
          <p:nvGrpSpPr>
            <p:cNvPr id="70" name="Group 313"/>
            <p:cNvGrpSpPr>
              <a:grpSpLocks/>
            </p:cNvGrpSpPr>
            <p:nvPr/>
          </p:nvGrpSpPr>
          <p:grpSpPr bwMode="auto">
            <a:xfrm>
              <a:off x="34267775" y="8021083"/>
              <a:ext cx="8059738" cy="5611812"/>
              <a:chOff x="34267679" y="8191484"/>
              <a:chExt cx="8059375" cy="5611135"/>
            </a:xfrm>
          </p:grpSpPr>
          <p:pic>
            <p:nvPicPr>
              <p:cNvPr id="76" name="Picture 307" descr="poDG_rmse_6rgn_tb18y.ai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706" t="38182" r="17647" b="34544"/>
              <a:stretch>
                <a:fillRect/>
              </a:stretch>
            </p:blipFill>
            <p:spPr bwMode="auto">
              <a:xfrm>
                <a:off x="34267707" y="8191484"/>
                <a:ext cx="3584871" cy="1870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308" descr="poDG_rmse_6rgn_tn18y.ai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706" t="38182" r="17647" b="34544"/>
              <a:stretch>
                <a:fillRect/>
              </a:stretch>
            </p:blipFill>
            <p:spPr bwMode="auto">
              <a:xfrm>
                <a:off x="34267707" y="10061875"/>
                <a:ext cx="3584878" cy="187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309" descr="poDG_rmse_6rgn_tx18y.ai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706" t="38182" r="17647" b="34544"/>
              <a:stretch>
                <a:fillRect/>
              </a:stretch>
            </p:blipFill>
            <p:spPr bwMode="auto">
              <a:xfrm>
                <a:off x="34267679" y="11932247"/>
                <a:ext cx="3584878" cy="187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310" descr="poDG_corr_6rgn_tb18y.ai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706" t="38182" r="16470" b="34544"/>
              <a:stretch>
                <a:fillRect/>
              </a:stretch>
            </p:blipFill>
            <p:spPr bwMode="auto">
              <a:xfrm>
                <a:off x="38679809" y="8191503"/>
                <a:ext cx="3647245" cy="187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311" descr="poDG_corr_6rgn_tn18y.ai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706" t="38182" r="16470" b="34544"/>
              <a:stretch>
                <a:fillRect/>
              </a:stretch>
            </p:blipFill>
            <p:spPr bwMode="auto">
              <a:xfrm>
                <a:off x="38679781" y="10061875"/>
                <a:ext cx="3647209" cy="187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312" descr="poDG_corr_6rgn_tx18y.ai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706" t="38182" r="16470" b="34544"/>
              <a:stretch>
                <a:fillRect/>
              </a:stretch>
            </p:blipFill>
            <p:spPr bwMode="auto">
              <a:xfrm>
                <a:off x="38679781" y="11932247"/>
                <a:ext cx="3647209" cy="187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4551617" y="3151744"/>
            <a:ext cx="95979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EEECE1">
                    <a:lumMod val="75000"/>
                  </a:srgb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Ref Value</a:t>
            </a:r>
            <a:endParaRPr lang="en-US" sz="1400" dirty="0">
              <a:solidFill>
                <a:srgbClr val="EEECE1">
                  <a:lumMod val="75000"/>
                </a:srgb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134458" y="2560274"/>
            <a:ext cx="507392" cy="66816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397500" y="2924637"/>
            <a:ext cx="732075" cy="32705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92182" y="4223798"/>
            <a:ext cx="7442899" cy="2209242"/>
            <a:chOff x="692182" y="4223798"/>
            <a:chExt cx="7442899" cy="2209242"/>
          </a:xfrm>
        </p:grpSpPr>
        <p:grpSp>
          <p:nvGrpSpPr>
            <p:cNvPr id="46" name="Group 45"/>
            <p:cNvGrpSpPr/>
            <p:nvPr/>
          </p:nvGrpSpPr>
          <p:grpSpPr>
            <a:xfrm>
              <a:off x="692182" y="4223798"/>
              <a:ext cx="3670580" cy="2172661"/>
              <a:chOff x="760835" y="998877"/>
              <a:chExt cx="3670580" cy="2172661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1126409" y="998877"/>
                <a:ext cx="0" cy="181385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1126409" y="2812732"/>
                <a:ext cx="3305006" cy="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>
                <a:off x="1191065" y="2267245"/>
                <a:ext cx="1691851" cy="393571"/>
              </a:xfrm>
              <a:custGeom>
                <a:avLst/>
                <a:gdLst>
                  <a:gd name="connsiteX0" fmla="*/ 0 w 2769439"/>
                  <a:gd name="connsiteY0" fmla="*/ 548436 h 548436"/>
                  <a:gd name="connsiteX1" fmla="*/ 123479 w 2769439"/>
                  <a:gd name="connsiteY1" fmla="*/ 495513 h 548436"/>
                  <a:gd name="connsiteX2" fmla="*/ 158758 w 2769439"/>
                  <a:gd name="connsiteY2" fmla="*/ 460230 h 548436"/>
                  <a:gd name="connsiteX3" fmla="*/ 211677 w 2769439"/>
                  <a:gd name="connsiteY3" fmla="*/ 442589 h 548436"/>
                  <a:gd name="connsiteX4" fmla="*/ 846708 w 2769439"/>
                  <a:gd name="connsiteY4" fmla="*/ 389666 h 548436"/>
                  <a:gd name="connsiteX5" fmla="*/ 1023105 w 2769439"/>
                  <a:gd name="connsiteY5" fmla="*/ 301460 h 548436"/>
                  <a:gd name="connsiteX6" fmla="*/ 1058385 w 2769439"/>
                  <a:gd name="connsiteY6" fmla="*/ 266178 h 548436"/>
                  <a:gd name="connsiteX7" fmla="*/ 1111304 w 2769439"/>
                  <a:gd name="connsiteY7" fmla="*/ 248537 h 548436"/>
                  <a:gd name="connsiteX8" fmla="*/ 1464099 w 2769439"/>
                  <a:gd name="connsiteY8" fmla="*/ 266178 h 548436"/>
                  <a:gd name="connsiteX9" fmla="*/ 1693415 w 2769439"/>
                  <a:gd name="connsiteY9" fmla="*/ 283819 h 548436"/>
                  <a:gd name="connsiteX10" fmla="*/ 1816894 w 2769439"/>
                  <a:gd name="connsiteY10" fmla="*/ 177972 h 548436"/>
                  <a:gd name="connsiteX11" fmla="*/ 1993291 w 2769439"/>
                  <a:gd name="connsiteY11" fmla="*/ 125048 h 548436"/>
                  <a:gd name="connsiteX12" fmla="*/ 2046210 w 2769439"/>
                  <a:gd name="connsiteY12" fmla="*/ 89766 h 548436"/>
                  <a:gd name="connsiteX13" fmla="*/ 2416645 w 2769439"/>
                  <a:gd name="connsiteY13" fmla="*/ 72125 h 548436"/>
                  <a:gd name="connsiteX14" fmla="*/ 2540123 w 2769439"/>
                  <a:gd name="connsiteY14" fmla="*/ 36843 h 548436"/>
                  <a:gd name="connsiteX15" fmla="*/ 2663601 w 2769439"/>
                  <a:gd name="connsiteY15" fmla="*/ 1560 h 548436"/>
                  <a:gd name="connsiteX16" fmla="*/ 2769439 w 2769439"/>
                  <a:gd name="connsiteY16" fmla="*/ 1560 h 54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69439" h="548436">
                    <a:moveTo>
                      <a:pt x="0" y="548436"/>
                    </a:moveTo>
                    <a:cubicBezTo>
                      <a:pt x="41160" y="530795"/>
                      <a:pt x="84334" y="517262"/>
                      <a:pt x="123479" y="495513"/>
                    </a:cubicBezTo>
                    <a:cubicBezTo>
                      <a:pt x="138017" y="487435"/>
                      <a:pt x="144497" y="468788"/>
                      <a:pt x="158758" y="460230"/>
                    </a:cubicBezTo>
                    <a:cubicBezTo>
                      <a:pt x="174702" y="450663"/>
                      <a:pt x="193738" y="447482"/>
                      <a:pt x="211677" y="442589"/>
                    </a:cubicBezTo>
                    <a:cubicBezTo>
                      <a:pt x="483760" y="368379"/>
                      <a:pt x="402387" y="405536"/>
                      <a:pt x="846708" y="389666"/>
                    </a:cubicBezTo>
                    <a:cubicBezTo>
                      <a:pt x="972717" y="305652"/>
                      <a:pt x="911411" y="329386"/>
                      <a:pt x="1023105" y="301460"/>
                    </a:cubicBezTo>
                    <a:cubicBezTo>
                      <a:pt x="1034865" y="289699"/>
                      <a:pt x="1044124" y="274735"/>
                      <a:pt x="1058385" y="266178"/>
                    </a:cubicBezTo>
                    <a:cubicBezTo>
                      <a:pt x="1074329" y="256611"/>
                      <a:pt x="1092710" y="248537"/>
                      <a:pt x="1111304" y="248537"/>
                    </a:cubicBezTo>
                    <a:cubicBezTo>
                      <a:pt x="1229049" y="248537"/>
                      <a:pt x="1346501" y="260298"/>
                      <a:pt x="1464099" y="266178"/>
                    </a:cubicBezTo>
                    <a:cubicBezTo>
                      <a:pt x="1609380" y="314609"/>
                      <a:pt x="1533123" y="306720"/>
                      <a:pt x="1693415" y="283819"/>
                    </a:cubicBezTo>
                    <a:cubicBezTo>
                      <a:pt x="1726280" y="250951"/>
                      <a:pt x="1769877" y="198123"/>
                      <a:pt x="1816894" y="177972"/>
                    </a:cubicBezTo>
                    <a:cubicBezTo>
                      <a:pt x="1885921" y="148387"/>
                      <a:pt x="1922143" y="172484"/>
                      <a:pt x="1993291" y="125048"/>
                    </a:cubicBezTo>
                    <a:cubicBezTo>
                      <a:pt x="2010931" y="113287"/>
                      <a:pt x="2025173" y="92396"/>
                      <a:pt x="2046210" y="89766"/>
                    </a:cubicBezTo>
                    <a:cubicBezTo>
                      <a:pt x="2168874" y="74432"/>
                      <a:pt x="2293167" y="78005"/>
                      <a:pt x="2416645" y="72125"/>
                    </a:cubicBezTo>
                    <a:cubicBezTo>
                      <a:pt x="2543547" y="29821"/>
                      <a:pt x="2385051" y="81154"/>
                      <a:pt x="2540123" y="36843"/>
                    </a:cubicBezTo>
                    <a:cubicBezTo>
                      <a:pt x="2580630" y="25268"/>
                      <a:pt x="2621174" y="5803"/>
                      <a:pt x="2663601" y="1560"/>
                    </a:cubicBezTo>
                    <a:cubicBezTo>
                      <a:pt x="2698705" y="-1951"/>
                      <a:pt x="2734160" y="1560"/>
                      <a:pt x="2769439" y="156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2881164" y="1242928"/>
                <a:ext cx="1401771" cy="101517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2882916" y="1542189"/>
                <a:ext cx="1400019" cy="7250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2882916" y="1651556"/>
                <a:ext cx="1400019" cy="6156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2882916" y="1760921"/>
                <a:ext cx="1400019" cy="506324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2882916" y="1979653"/>
                <a:ext cx="1400019" cy="28759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2882916" y="2089019"/>
                <a:ext cx="1400019" cy="17822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2974265" y="1116331"/>
                <a:ext cx="1308670" cy="1073837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974265" y="1331546"/>
                <a:ext cx="1308670" cy="935699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2825786" y="2863761"/>
                <a:ext cx="15517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Future Projection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91065" y="2863761"/>
                <a:ext cx="15916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Observed Record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126409" y="2464541"/>
                <a:ext cx="3156527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 rot="16200000">
                <a:off x="72185" y="1898118"/>
                <a:ext cx="16850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Climate Parameter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308822" y="4350575"/>
              <a:ext cx="18524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After “Scoring”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w/ Observations</a:t>
              </a:r>
              <a:endParaRPr lang="en-US" dirty="0">
                <a:solidFill>
                  <a:srgbClr val="C0504D">
                    <a:lumMod val="75000"/>
                  </a:srgbClr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22412" y="5415089"/>
              <a:ext cx="1690099" cy="590814"/>
            </a:xfrm>
            <a:custGeom>
              <a:avLst/>
              <a:gdLst>
                <a:gd name="connsiteX0" fmla="*/ 0 w 2769439"/>
                <a:gd name="connsiteY0" fmla="*/ 548436 h 548436"/>
                <a:gd name="connsiteX1" fmla="*/ 123479 w 2769439"/>
                <a:gd name="connsiteY1" fmla="*/ 495513 h 548436"/>
                <a:gd name="connsiteX2" fmla="*/ 158758 w 2769439"/>
                <a:gd name="connsiteY2" fmla="*/ 460230 h 548436"/>
                <a:gd name="connsiteX3" fmla="*/ 211677 w 2769439"/>
                <a:gd name="connsiteY3" fmla="*/ 442589 h 548436"/>
                <a:gd name="connsiteX4" fmla="*/ 846708 w 2769439"/>
                <a:gd name="connsiteY4" fmla="*/ 389666 h 548436"/>
                <a:gd name="connsiteX5" fmla="*/ 1023105 w 2769439"/>
                <a:gd name="connsiteY5" fmla="*/ 301460 h 548436"/>
                <a:gd name="connsiteX6" fmla="*/ 1058385 w 2769439"/>
                <a:gd name="connsiteY6" fmla="*/ 266178 h 548436"/>
                <a:gd name="connsiteX7" fmla="*/ 1111304 w 2769439"/>
                <a:gd name="connsiteY7" fmla="*/ 248537 h 548436"/>
                <a:gd name="connsiteX8" fmla="*/ 1464099 w 2769439"/>
                <a:gd name="connsiteY8" fmla="*/ 266178 h 548436"/>
                <a:gd name="connsiteX9" fmla="*/ 1693415 w 2769439"/>
                <a:gd name="connsiteY9" fmla="*/ 283819 h 548436"/>
                <a:gd name="connsiteX10" fmla="*/ 1816894 w 2769439"/>
                <a:gd name="connsiteY10" fmla="*/ 177972 h 548436"/>
                <a:gd name="connsiteX11" fmla="*/ 1993291 w 2769439"/>
                <a:gd name="connsiteY11" fmla="*/ 125048 h 548436"/>
                <a:gd name="connsiteX12" fmla="*/ 2046210 w 2769439"/>
                <a:gd name="connsiteY12" fmla="*/ 89766 h 548436"/>
                <a:gd name="connsiteX13" fmla="*/ 2416645 w 2769439"/>
                <a:gd name="connsiteY13" fmla="*/ 72125 h 548436"/>
                <a:gd name="connsiteX14" fmla="*/ 2540123 w 2769439"/>
                <a:gd name="connsiteY14" fmla="*/ 36843 h 548436"/>
                <a:gd name="connsiteX15" fmla="*/ 2663601 w 2769439"/>
                <a:gd name="connsiteY15" fmla="*/ 1560 h 548436"/>
                <a:gd name="connsiteX16" fmla="*/ 2769439 w 2769439"/>
                <a:gd name="connsiteY16" fmla="*/ 1560 h 54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9439" h="548436">
                  <a:moveTo>
                    <a:pt x="0" y="548436"/>
                  </a:moveTo>
                  <a:cubicBezTo>
                    <a:pt x="41160" y="530795"/>
                    <a:pt x="84334" y="517262"/>
                    <a:pt x="123479" y="495513"/>
                  </a:cubicBezTo>
                  <a:cubicBezTo>
                    <a:pt x="138017" y="487435"/>
                    <a:pt x="144497" y="468788"/>
                    <a:pt x="158758" y="460230"/>
                  </a:cubicBezTo>
                  <a:cubicBezTo>
                    <a:pt x="174702" y="450663"/>
                    <a:pt x="193738" y="447482"/>
                    <a:pt x="211677" y="442589"/>
                  </a:cubicBezTo>
                  <a:cubicBezTo>
                    <a:pt x="483760" y="368379"/>
                    <a:pt x="402387" y="405536"/>
                    <a:pt x="846708" y="389666"/>
                  </a:cubicBezTo>
                  <a:cubicBezTo>
                    <a:pt x="972717" y="305652"/>
                    <a:pt x="911411" y="329386"/>
                    <a:pt x="1023105" y="301460"/>
                  </a:cubicBezTo>
                  <a:cubicBezTo>
                    <a:pt x="1034865" y="289699"/>
                    <a:pt x="1044124" y="274735"/>
                    <a:pt x="1058385" y="266178"/>
                  </a:cubicBezTo>
                  <a:cubicBezTo>
                    <a:pt x="1074329" y="256611"/>
                    <a:pt x="1092710" y="248537"/>
                    <a:pt x="1111304" y="248537"/>
                  </a:cubicBezTo>
                  <a:cubicBezTo>
                    <a:pt x="1229049" y="248537"/>
                    <a:pt x="1346501" y="260298"/>
                    <a:pt x="1464099" y="266178"/>
                  </a:cubicBezTo>
                  <a:cubicBezTo>
                    <a:pt x="1609380" y="314609"/>
                    <a:pt x="1533123" y="306720"/>
                    <a:pt x="1693415" y="283819"/>
                  </a:cubicBezTo>
                  <a:cubicBezTo>
                    <a:pt x="1726280" y="250951"/>
                    <a:pt x="1769877" y="198123"/>
                    <a:pt x="1816894" y="177972"/>
                  </a:cubicBezTo>
                  <a:cubicBezTo>
                    <a:pt x="1885921" y="148387"/>
                    <a:pt x="1922143" y="172484"/>
                    <a:pt x="1993291" y="125048"/>
                  </a:cubicBezTo>
                  <a:cubicBezTo>
                    <a:pt x="2010931" y="113287"/>
                    <a:pt x="2025173" y="92396"/>
                    <a:pt x="2046210" y="89766"/>
                  </a:cubicBezTo>
                  <a:cubicBezTo>
                    <a:pt x="2168874" y="74432"/>
                    <a:pt x="2293167" y="78005"/>
                    <a:pt x="2416645" y="72125"/>
                  </a:cubicBezTo>
                  <a:cubicBezTo>
                    <a:pt x="2543547" y="29821"/>
                    <a:pt x="2385051" y="81154"/>
                    <a:pt x="2540123" y="36843"/>
                  </a:cubicBezTo>
                  <a:cubicBezTo>
                    <a:pt x="2580630" y="25268"/>
                    <a:pt x="2621174" y="5803"/>
                    <a:pt x="2663601" y="1560"/>
                  </a:cubicBezTo>
                  <a:cubicBezTo>
                    <a:pt x="2698705" y="-1951"/>
                    <a:pt x="2734160" y="1560"/>
                    <a:pt x="2769439" y="156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283860" y="4423771"/>
              <a:ext cx="2851221" cy="2009269"/>
              <a:chOff x="5145432" y="1331546"/>
              <a:chExt cx="2851221" cy="2009269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5528445" y="1331546"/>
                <a:ext cx="0" cy="1643078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5528445" y="2974623"/>
                <a:ext cx="2468208" cy="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6101999" y="1905130"/>
                <a:ext cx="0" cy="10694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91"/>
              <p:cNvSpPr/>
              <p:nvPr/>
            </p:nvSpPr>
            <p:spPr>
              <a:xfrm>
                <a:off x="6297110" y="2221715"/>
                <a:ext cx="222132" cy="75290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567740" y="1905130"/>
                <a:ext cx="222132" cy="106949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838370" y="1784251"/>
                <a:ext cx="222132" cy="119037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09001" y="2221715"/>
                <a:ext cx="222132" cy="7529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379632" y="2597237"/>
                <a:ext cx="222132" cy="37738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039625" y="3033038"/>
                <a:ext cx="16850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Climate Parameter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6200000">
                <a:off x="4783795" y="2037235"/>
                <a:ext cx="10310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Probability</a:t>
                </a:r>
                <a:endParaRPr lang="en-US" sz="1400" dirty="0">
                  <a:solidFill>
                    <a:prstClr val="black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5666873" y="4250819"/>
              <a:ext cx="1967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Revised Decision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Space</a:t>
              </a:r>
              <a:endParaRPr lang="en-US" dirty="0">
                <a:solidFill>
                  <a:srgbClr val="C0504D">
                    <a:lumMod val="75000"/>
                  </a:srgbClr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1952" y="3658593"/>
            <a:ext cx="3620810" cy="3091962"/>
            <a:chOff x="741952" y="3695512"/>
            <a:chExt cx="3620810" cy="3091962"/>
          </a:xfrm>
        </p:grpSpPr>
        <p:pic>
          <p:nvPicPr>
            <p:cNvPr id="111" name="Picture 110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1952" y="3695512"/>
              <a:ext cx="3620810" cy="3091962"/>
            </a:xfrm>
            <a:prstGeom prst="rect">
              <a:avLst/>
            </a:prstGeom>
            <a:noFill/>
            <a:ln w="12700">
              <a:solidFill>
                <a:srgbClr val="000090"/>
              </a:solidFill>
              <a:miter lim="800000"/>
              <a:headEnd/>
              <a:tailEnd/>
            </a:ln>
          </p:spPr>
        </p:pic>
        <p:sp>
          <p:nvSpPr>
            <p:cNvPr id="112" name="TextBox 111"/>
            <p:cNvSpPr txBox="1"/>
            <p:nvPr/>
          </p:nvSpPr>
          <p:spPr>
            <a:xfrm>
              <a:off x="741952" y="6525864"/>
              <a:ext cx="14599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solidFill>
                    <a:srgbClr val="FF0000"/>
                  </a:solidFill>
                </a:rPr>
                <a:t>Gleckler</a:t>
              </a:r>
              <a:r>
                <a:rPr lang="en-US" sz="1100" dirty="0" smtClean="0">
                  <a:solidFill>
                    <a:srgbClr val="FF0000"/>
                  </a:solidFill>
                </a:rPr>
                <a:t> et al. 2008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9758322">
              <a:off x="785711" y="5014656"/>
              <a:ext cx="326461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Apply Metrics/Bias Correction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54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139700" y="1252538"/>
            <a:ext cx="4391025" cy="3292475"/>
            <a:chOff x="152400" y="983282"/>
            <a:chExt cx="4391179" cy="3293384"/>
          </a:xfrm>
        </p:grpSpPr>
        <p:pic>
          <p:nvPicPr>
            <p:cNvPr id="45071" name="Picture 2" descr="fig_t_ref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83282"/>
              <a:ext cx="4391179" cy="329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2" name="TextBox 5"/>
            <p:cNvSpPr txBox="1">
              <a:spLocks noChangeArrowheads="1"/>
            </p:cNvSpPr>
            <p:nvPr/>
          </p:nvSpPr>
          <p:spPr bwMode="auto">
            <a:xfrm>
              <a:off x="2124131" y="1287563"/>
              <a:ext cx="12286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i="1" dirty="0" err="1">
                  <a:solidFill>
                    <a:srgbClr val="FF0000"/>
                  </a:solidFill>
                  <a:latin typeface="Times New Roman" charset="0"/>
                  <a:cs typeface="Arial" charset="0"/>
                </a:rPr>
                <a:t>r</a:t>
              </a:r>
              <a:r>
                <a:rPr lang="en-US" sz="1600" i="1" baseline="-25000" dirty="0" err="1">
                  <a:solidFill>
                    <a:srgbClr val="FF0000"/>
                  </a:solidFill>
                  <a:latin typeface="Times New Roman" charset="0"/>
                  <a:cs typeface="Arial" charset="0"/>
                </a:rPr>
                <a:t>crit</a:t>
              </a:r>
              <a:r>
                <a:rPr lang="en-US" sz="1600" dirty="0">
                  <a:solidFill>
                    <a:srgbClr val="FF0000"/>
                  </a:solidFill>
                  <a:latin typeface="Times New Roman" charset="0"/>
                  <a:cs typeface="Arial" charset="0"/>
                </a:rPr>
                <a:t>= 6.0</a:t>
              </a:r>
              <a:r>
                <a:rPr lang="en-US" sz="1600" dirty="0">
                  <a:solidFill>
                    <a:srgbClr val="FF0000"/>
                  </a:solidFill>
                  <a:latin typeface="Symbol" charset="0"/>
                  <a:cs typeface="Arial" charset="0"/>
                </a:rPr>
                <a:t>m</a:t>
              </a:r>
              <a:r>
                <a:rPr lang="en-US" sz="1600" dirty="0">
                  <a:solidFill>
                    <a:srgbClr val="FF0000"/>
                  </a:solidFill>
                  <a:latin typeface="Times New Roman" charset="0"/>
                  <a:cs typeface="Arial" charset="0"/>
                </a:rPr>
                <a:t>m</a:t>
              </a:r>
            </a:p>
          </p:txBody>
        </p:sp>
        <p:sp>
          <p:nvSpPr>
            <p:cNvPr id="45073" name="TextBox 6"/>
            <p:cNvSpPr txBox="1">
              <a:spLocks noChangeArrowheads="1"/>
            </p:cNvSpPr>
            <p:nvPr/>
          </p:nvSpPr>
          <p:spPr bwMode="auto">
            <a:xfrm>
              <a:off x="2145554" y="1588738"/>
              <a:ext cx="12072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i="1">
                  <a:solidFill>
                    <a:srgbClr val="006400"/>
                  </a:solidFill>
                  <a:latin typeface="Times New Roman" charset="0"/>
                  <a:cs typeface="Arial" charset="0"/>
                </a:rPr>
                <a:t>r</a:t>
              </a:r>
              <a:r>
                <a:rPr lang="en-US" sz="1600" i="1" baseline="-25000">
                  <a:solidFill>
                    <a:srgbClr val="006400"/>
                  </a:solidFill>
                  <a:latin typeface="Times New Roman" charset="0"/>
                  <a:cs typeface="Arial" charset="0"/>
                </a:rPr>
                <a:t>crit</a:t>
              </a:r>
              <a:r>
                <a:rPr lang="en-US" sz="1600">
                  <a:solidFill>
                    <a:srgbClr val="006400"/>
                  </a:solidFill>
                  <a:latin typeface="Times New Roman" charset="0"/>
                  <a:cs typeface="Arial" charset="0"/>
                </a:rPr>
                <a:t>= 8.2</a:t>
              </a:r>
              <a:r>
                <a:rPr lang="en-US" sz="1600">
                  <a:solidFill>
                    <a:srgbClr val="006400"/>
                  </a:solidFill>
                  <a:latin typeface="Symbol" charset="0"/>
                  <a:cs typeface="Arial" charset="0"/>
                </a:rPr>
                <a:t>m</a:t>
              </a:r>
              <a:r>
                <a:rPr lang="en-US" sz="1600">
                  <a:solidFill>
                    <a:srgbClr val="006400"/>
                  </a:solidFill>
                  <a:latin typeface="Times New Roman" charset="0"/>
                  <a:cs typeface="Arial" charset="0"/>
                </a:rPr>
                <a:t>m</a:t>
              </a:r>
            </a:p>
          </p:txBody>
        </p:sp>
        <p:sp>
          <p:nvSpPr>
            <p:cNvPr id="45074" name="TextBox 7"/>
            <p:cNvSpPr txBox="1">
              <a:spLocks noChangeArrowheads="1"/>
            </p:cNvSpPr>
            <p:nvPr/>
          </p:nvSpPr>
          <p:spPr bwMode="auto">
            <a:xfrm>
              <a:off x="2124131" y="1896025"/>
              <a:ext cx="13087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i="1">
                  <a:solidFill>
                    <a:srgbClr val="0000FF"/>
                  </a:solidFill>
                  <a:latin typeface="Times New Roman" charset="0"/>
                  <a:cs typeface="Arial" charset="0"/>
                </a:rPr>
                <a:t>r</a:t>
              </a:r>
              <a:r>
                <a:rPr lang="en-US" sz="1600" i="1" baseline="-25000">
                  <a:solidFill>
                    <a:srgbClr val="0000FF"/>
                  </a:solidFill>
                  <a:latin typeface="Times New Roman" charset="0"/>
                  <a:cs typeface="Arial" charset="0"/>
                </a:rPr>
                <a:t>crit</a:t>
              </a:r>
              <a:r>
                <a:rPr lang="en-US" sz="1600">
                  <a:solidFill>
                    <a:srgbClr val="0000FF"/>
                  </a:solidFill>
                  <a:latin typeface="Times New Roman" charset="0"/>
                  <a:cs typeface="Arial" charset="0"/>
                </a:rPr>
                <a:t>= 10.6</a:t>
              </a:r>
              <a:r>
                <a:rPr lang="en-US" sz="1600">
                  <a:solidFill>
                    <a:srgbClr val="0000FF"/>
                  </a:solidFill>
                  <a:latin typeface="Symbol" charset="0"/>
                  <a:cs typeface="Arial" charset="0"/>
                </a:rPr>
                <a:t>m</a:t>
              </a:r>
              <a:r>
                <a:rPr lang="en-US" sz="1600">
                  <a:solidFill>
                    <a:srgbClr val="0000FF"/>
                  </a:solidFill>
                  <a:latin typeface="Times New Roman" charset="0"/>
                  <a:cs typeface="Arial" charset="0"/>
                </a:rPr>
                <a:t>m</a:t>
              </a:r>
            </a:p>
          </p:txBody>
        </p:sp>
      </p:grpSp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759175" y="2603688"/>
            <a:ext cx="1319212" cy="369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 New Roman" charset="0"/>
                <a:cs typeface="Arial" charset="0"/>
              </a:rPr>
              <a:t>GFDL CM3</a:t>
            </a:r>
          </a:p>
        </p:txBody>
      </p:sp>
      <p:sp>
        <p:nvSpPr>
          <p:cNvPr id="45068" name="TextBox 4"/>
          <p:cNvSpPr txBox="1">
            <a:spLocks noChangeArrowheads="1"/>
          </p:cNvSpPr>
          <p:nvPr/>
        </p:nvSpPr>
        <p:spPr bwMode="auto">
          <a:xfrm>
            <a:off x="933450" y="3851275"/>
            <a:ext cx="235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>
                <a:solidFill>
                  <a:srgbClr val="0000FF"/>
                </a:solidFill>
                <a:latin typeface="Arial"/>
                <a:cs typeface="Arial"/>
              </a:rPr>
              <a:t>Golaz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et al. (GRL’13)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91038" y="1014413"/>
            <a:ext cx="4521200" cy="4035463"/>
            <a:chOff x="4491038" y="1014413"/>
            <a:chExt cx="4521200" cy="4035463"/>
          </a:xfrm>
        </p:grpSpPr>
        <p:pic>
          <p:nvPicPr>
            <p:cNvPr id="45062" name="Picture 6" descr="cfodd_comp_rcrit_5-10mic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038" y="1103313"/>
              <a:ext cx="4521200" cy="375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4908551" y="4711739"/>
              <a:ext cx="39195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0000FF"/>
                  </a:solidFill>
                </a:rPr>
                <a:t>Suzuki, </a:t>
              </a:r>
              <a:r>
                <a:rPr lang="en-US" sz="1600" dirty="0" err="1">
                  <a:solidFill>
                    <a:srgbClr val="0000FF"/>
                  </a:solidFill>
                </a:rPr>
                <a:t>Golaz</a:t>
              </a:r>
              <a:r>
                <a:rPr lang="en-US" sz="1600" dirty="0">
                  <a:solidFill>
                    <a:srgbClr val="0000FF"/>
                  </a:solidFill>
                </a:rPr>
                <a:t> and Stephens (GRL </a:t>
              </a:r>
              <a:r>
                <a:rPr lang="ja-JP" altLang="en-US" sz="1600" dirty="0">
                  <a:solidFill>
                    <a:srgbClr val="0000FF"/>
                  </a:solidFill>
                </a:rPr>
                <a:t>’</a:t>
              </a:r>
              <a:r>
                <a:rPr lang="en-US" sz="1600" dirty="0">
                  <a:solidFill>
                    <a:srgbClr val="0000FF"/>
                  </a:solidFill>
                </a:rPr>
                <a:t>13)</a:t>
              </a:r>
            </a:p>
          </p:txBody>
        </p:sp>
        <p:sp>
          <p:nvSpPr>
            <p:cNvPr id="45064" name="TextBox 1"/>
            <p:cNvSpPr txBox="1">
              <a:spLocks noChangeArrowheads="1"/>
            </p:cNvSpPr>
            <p:nvPr/>
          </p:nvSpPr>
          <p:spPr bwMode="auto">
            <a:xfrm>
              <a:off x="5100638" y="1014413"/>
              <a:ext cx="1141412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 smtClean="0">
                  <a:solidFill>
                    <a:srgbClr val="000000"/>
                  </a:solidFill>
                  <a:cs typeface="Arial" charset="0"/>
                </a:rPr>
                <a:t>Sat </a:t>
              </a:r>
              <a:r>
                <a:rPr lang="en-US" sz="1800" dirty="0" err="1" smtClean="0">
                  <a:solidFill>
                    <a:srgbClr val="000000"/>
                  </a:solidFill>
                  <a:cs typeface="Arial" charset="0"/>
                </a:rPr>
                <a:t>Obs</a:t>
              </a:r>
              <a:endParaRPr lang="en-US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065" name="TextBox 14"/>
            <p:cNvSpPr txBox="1">
              <a:spLocks noChangeArrowheads="1"/>
            </p:cNvSpPr>
            <p:nvPr/>
          </p:nvSpPr>
          <p:spPr bwMode="auto">
            <a:xfrm>
              <a:off x="7324725" y="1040069"/>
              <a:ext cx="1266825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solidFill>
                    <a:srgbClr val="000000"/>
                  </a:solidFill>
                  <a:cs typeface="Arial" charset="0"/>
                </a:rPr>
                <a:t>r</a:t>
              </a:r>
              <a:r>
                <a:rPr lang="en-US" sz="1800" i="1" baseline="-25000" dirty="0" err="1">
                  <a:solidFill>
                    <a:srgbClr val="000000"/>
                  </a:solidFill>
                  <a:cs typeface="Arial" charset="0"/>
                </a:rPr>
                <a:t>crit</a:t>
              </a:r>
              <a:r>
                <a:rPr lang="en-US" sz="1800" dirty="0">
                  <a:solidFill>
                    <a:srgbClr val="000000"/>
                  </a:solidFill>
                  <a:cs typeface="Arial" charset="0"/>
                </a:rPr>
                <a:t>=6.0</a:t>
              </a:r>
              <a:r>
                <a:rPr lang="en-US" sz="1800" dirty="0">
                  <a:solidFill>
                    <a:srgbClr val="000000"/>
                  </a:solidFill>
                  <a:latin typeface="Symbol" charset="0"/>
                  <a:cs typeface="Arial" charset="0"/>
                </a:rPr>
                <a:t>m</a:t>
              </a:r>
              <a:r>
                <a:rPr lang="en-US" sz="1800" dirty="0">
                  <a:solidFill>
                    <a:srgbClr val="000000"/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45066" name="TextBox 16"/>
            <p:cNvSpPr txBox="1">
              <a:spLocks noChangeArrowheads="1"/>
            </p:cNvSpPr>
            <p:nvPr/>
          </p:nvSpPr>
          <p:spPr bwMode="auto">
            <a:xfrm>
              <a:off x="4991100" y="2994025"/>
              <a:ext cx="1266825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>
                  <a:solidFill>
                    <a:srgbClr val="000000"/>
                  </a:solidFill>
                  <a:cs typeface="Arial" charset="0"/>
                </a:rPr>
                <a:t>r</a:t>
              </a:r>
              <a:r>
                <a:rPr lang="en-US" sz="1800" i="1" baseline="-25000">
                  <a:solidFill>
                    <a:srgbClr val="000000"/>
                  </a:solidFill>
                  <a:cs typeface="Arial" charset="0"/>
                </a:rPr>
                <a:t>crit</a:t>
              </a:r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=8.2</a:t>
              </a:r>
              <a:r>
                <a:rPr lang="en-US" sz="1800">
                  <a:solidFill>
                    <a:srgbClr val="000000"/>
                  </a:solidFill>
                  <a:latin typeface="Symbol" charset="0"/>
                  <a:cs typeface="Arial" charset="0"/>
                </a:rPr>
                <a:t>m</a:t>
              </a:r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45067" name="TextBox 17"/>
            <p:cNvSpPr txBox="1">
              <a:spLocks noChangeArrowheads="1"/>
            </p:cNvSpPr>
            <p:nvPr/>
          </p:nvSpPr>
          <p:spPr bwMode="auto">
            <a:xfrm>
              <a:off x="7223125" y="2986088"/>
              <a:ext cx="1401763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>
                  <a:solidFill>
                    <a:srgbClr val="000000"/>
                  </a:solidFill>
                  <a:cs typeface="Arial" charset="0"/>
                </a:rPr>
                <a:t>r</a:t>
              </a:r>
              <a:r>
                <a:rPr lang="en-US" sz="1800" i="1" baseline="-25000">
                  <a:solidFill>
                    <a:srgbClr val="000000"/>
                  </a:solidFill>
                  <a:cs typeface="Arial" charset="0"/>
                </a:rPr>
                <a:t>crit</a:t>
              </a:r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=10.6</a:t>
              </a:r>
              <a:r>
                <a:rPr lang="en-US" sz="1800">
                  <a:solidFill>
                    <a:srgbClr val="000000"/>
                  </a:solidFill>
                  <a:latin typeface="Symbol" charset="0"/>
                  <a:cs typeface="Arial" charset="0"/>
                </a:rPr>
                <a:t>m</a:t>
              </a:r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7037388" y="2974975"/>
              <a:ext cx="1790700" cy="4746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719638" y="1028700"/>
              <a:ext cx="1876425" cy="40481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97124" y="0"/>
            <a:ext cx="7994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Observations: Model </a:t>
            </a:r>
            <a:r>
              <a:rPr lang="en-US" sz="2800" b="1" dirty="0"/>
              <a:t>Development, Improvement, Evaluation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0" y="5024438"/>
            <a:ext cx="9144000" cy="186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66688" indent="-166688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cs typeface="Times" charset="0"/>
              </a:rPr>
              <a:t>Climate model simulation (left) is highly sensitive to a single cloud tuning parameter, i.e. threshold when cloud droplet turns to rain (</a:t>
            </a:r>
            <a:r>
              <a:rPr lang="en-US" sz="2000" i="1" dirty="0" err="1">
                <a:solidFill>
                  <a:srgbClr val="000000"/>
                </a:solidFill>
                <a:cs typeface="Times" charset="0"/>
              </a:rPr>
              <a:t>r</a:t>
            </a:r>
            <a:r>
              <a:rPr lang="en-US" sz="2000" i="1" baseline="-25000" dirty="0" err="1">
                <a:solidFill>
                  <a:srgbClr val="000000"/>
                </a:solidFill>
                <a:cs typeface="Times" charset="0"/>
              </a:rPr>
              <a:t>crit</a:t>
            </a:r>
            <a:r>
              <a:rPr lang="en-US" sz="2000" dirty="0">
                <a:solidFill>
                  <a:srgbClr val="000000"/>
                </a:solidFill>
                <a:cs typeface="Times" charset="0"/>
              </a:rPr>
              <a:t>).</a:t>
            </a:r>
          </a:p>
          <a:p>
            <a:pPr marL="166688" indent="-166688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cs typeface="Times" charset="0"/>
              </a:rPr>
              <a:t>Naïve comparison (left) to temperature record (black) suggests </a:t>
            </a:r>
            <a:r>
              <a:rPr lang="en-US" sz="2000" i="1" dirty="0" err="1">
                <a:solidFill>
                  <a:srgbClr val="000000"/>
                </a:solidFill>
                <a:cs typeface="Times" charset="0"/>
              </a:rPr>
              <a:t>r</a:t>
            </a:r>
            <a:r>
              <a:rPr lang="en-US" sz="2000" i="1" baseline="-25000" dirty="0" err="1">
                <a:solidFill>
                  <a:srgbClr val="000000"/>
                </a:solidFill>
                <a:cs typeface="Times" charset="0"/>
              </a:rPr>
              <a:t>crit</a:t>
            </a:r>
            <a:r>
              <a:rPr lang="en-US" sz="2000" i="1" dirty="0">
                <a:solidFill>
                  <a:srgbClr val="000000"/>
                </a:solidFill>
                <a:cs typeface="Times" charset="0"/>
              </a:rPr>
              <a:t>=6.0 </a:t>
            </a:r>
            <a:r>
              <a:rPr lang="en-US" sz="2000" i="1" dirty="0">
                <a:solidFill>
                  <a:srgbClr val="000000"/>
                </a:solidFill>
                <a:latin typeface="Symbol" charset="0"/>
                <a:cs typeface="Times" charset="0"/>
              </a:rPr>
              <a:t>m</a:t>
            </a:r>
            <a:r>
              <a:rPr lang="en-US" sz="2000" i="1" dirty="0">
                <a:solidFill>
                  <a:srgbClr val="000000"/>
                </a:solidFill>
                <a:cs typeface="Times" charset="0"/>
              </a:rPr>
              <a:t>m.</a:t>
            </a:r>
            <a:endParaRPr lang="en-US" sz="2000" dirty="0">
              <a:solidFill>
                <a:srgbClr val="000000"/>
              </a:solidFill>
              <a:cs typeface="Times" charset="0"/>
            </a:endParaRPr>
          </a:p>
          <a:p>
            <a:pPr marL="166688" indent="-166688">
              <a:spcBef>
                <a:spcPts val="600"/>
              </a:spcBef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Times" charset="0"/>
              </a:rPr>
              <a:t>CloudSat</a:t>
            </a:r>
            <a:r>
              <a:rPr lang="en-US" sz="2000" dirty="0">
                <a:solidFill>
                  <a:srgbClr val="000000"/>
                </a:solidFill>
                <a:cs typeface="Times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" charset="0"/>
              </a:rPr>
              <a:t>&amp; MODIS gives </a:t>
            </a:r>
            <a:r>
              <a:rPr lang="en-US" sz="2000" dirty="0">
                <a:solidFill>
                  <a:srgbClr val="000000"/>
                </a:solidFill>
                <a:cs typeface="Times" charset="0"/>
              </a:rPr>
              <a:t>direct constraint on </a:t>
            </a:r>
            <a:r>
              <a:rPr lang="en-US" sz="2000" dirty="0" smtClean="0">
                <a:solidFill>
                  <a:srgbClr val="000000"/>
                </a:solidFill>
                <a:cs typeface="Times" charset="0"/>
              </a:rPr>
              <a:t>“</a:t>
            </a:r>
            <a:r>
              <a:rPr lang="en-US" sz="2000" dirty="0">
                <a:solidFill>
                  <a:srgbClr val="000000"/>
                </a:solidFill>
                <a:cs typeface="Times" charset="0"/>
              </a:rPr>
              <a:t>tunable” value =&gt; </a:t>
            </a:r>
            <a:r>
              <a:rPr lang="en-US" sz="2000" i="1" dirty="0" err="1">
                <a:solidFill>
                  <a:srgbClr val="000000"/>
                </a:solidFill>
                <a:cs typeface="Times" charset="0"/>
              </a:rPr>
              <a:t>r</a:t>
            </a:r>
            <a:r>
              <a:rPr lang="en-US" sz="2000" i="1" baseline="-25000" dirty="0" err="1">
                <a:solidFill>
                  <a:srgbClr val="000000"/>
                </a:solidFill>
                <a:cs typeface="Times" charset="0"/>
              </a:rPr>
              <a:t>crit</a:t>
            </a:r>
            <a:r>
              <a:rPr lang="en-US" sz="2000" i="1" dirty="0">
                <a:solidFill>
                  <a:srgbClr val="000000"/>
                </a:solidFill>
                <a:cs typeface="Times" charset="0"/>
              </a:rPr>
              <a:t>=10.6</a:t>
            </a:r>
            <a:r>
              <a:rPr lang="en-US" sz="2000" i="1" dirty="0">
                <a:solidFill>
                  <a:srgbClr val="000000"/>
                </a:solidFill>
                <a:latin typeface="Symbol" charset="0"/>
                <a:cs typeface="Times" charset="0"/>
              </a:rPr>
              <a:t>m</a:t>
            </a:r>
            <a:r>
              <a:rPr lang="en-US" sz="2000" i="1" dirty="0">
                <a:solidFill>
                  <a:srgbClr val="000000"/>
                </a:solidFill>
                <a:cs typeface="Times" charset="0"/>
              </a:rPr>
              <a:t>m</a:t>
            </a:r>
            <a:endParaRPr lang="en-US" sz="2000" dirty="0">
              <a:solidFill>
                <a:srgbClr val="000000"/>
              </a:solidFill>
              <a:cs typeface="Times" charset="0"/>
            </a:endParaRPr>
          </a:p>
          <a:p>
            <a:pPr marL="166688" indent="-166688">
              <a:spcBef>
                <a:spcPts val="600"/>
              </a:spcBef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cs typeface="Times" charset="0"/>
              </a:rPr>
              <a:t>This </a:t>
            </a:r>
            <a:r>
              <a:rPr lang="en-US" sz="2000" b="1" dirty="0" smtClean="0">
                <a:solidFill>
                  <a:srgbClr val="000000"/>
                </a:solidFill>
                <a:cs typeface="Times" charset="0"/>
              </a:rPr>
              <a:t>exposes </a:t>
            </a:r>
            <a:r>
              <a:rPr lang="en-US" sz="2000" b="1" dirty="0">
                <a:solidFill>
                  <a:srgbClr val="000000"/>
                </a:solidFill>
                <a:cs typeface="Times" charset="0"/>
              </a:rPr>
              <a:t>compensating model errors </a:t>
            </a:r>
            <a:r>
              <a:rPr lang="en-US" sz="2000" b="1" dirty="0" smtClean="0">
                <a:solidFill>
                  <a:srgbClr val="000000"/>
                </a:solidFill>
                <a:cs typeface="Times" charset="0"/>
              </a:rPr>
              <a:t>at a fundamental </a:t>
            </a:r>
            <a:r>
              <a:rPr lang="en-US" sz="2000" b="1" dirty="0">
                <a:solidFill>
                  <a:srgbClr val="000000"/>
                </a:solidFill>
                <a:cs typeface="Times" charset="0"/>
              </a:rPr>
              <a:t>level.</a:t>
            </a:r>
          </a:p>
        </p:txBody>
      </p:sp>
      <p:sp>
        <p:nvSpPr>
          <p:cNvPr id="5" name="TextBox 4"/>
          <p:cNvSpPr txBox="1"/>
          <p:nvPr/>
        </p:nvSpPr>
        <p:spPr>
          <a:xfrm rot="20354214">
            <a:off x="1428167" y="2709635"/>
            <a:ext cx="609448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sort of work needs to be more evident in RCM community for RCM-relevant scales and applications.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555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633" y="1398713"/>
            <a:ext cx="904136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We are applying RCMs as if they’ve undergone the same level of evaluation (and targeted development) as GCMs – and this is not the case – yet we believe they are key to making informed decisions.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Systematic experimental frameworks for model </a:t>
            </a:r>
            <a:r>
              <a:rPr lang="en-US" sz="2000" i="1" dirty="0" smtClean="0"/>
              <a:t>development</a:t>
            </a:r>
            <a:r>
              <a:rPr lang="en-US" sz="2000" dirty="0" smtClean="0"/>
              <a:t> and improvement are not very evident in the RCM community.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NOTE: Out of 42 plenary talks, 0(- ~2) address model development and the evaluation of underlying physical processes / parameterizations.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The RCM </a:t>
            </a:r>
            <a:r>
              <a:rPr lang="en-US" sz="2000" i="1" dirty="0"/>
              <a:t>development</a:t>
            </a:r>
            <a:r>
              <a:rPr lang="en-US" sz="2000" dirty="0"/>
              <a:t> community is </a:t>
            </a:r>
            <a:r>
              <a:rPr lang="en-US" sz="2000" dirty="0" smtClean="0"/>
              <a:t>under-supported </a:t>
            </a:r>
            <a:r>
              <a:rPr lang="en-US" sz="2000" dirty="0"/>
              <a:t>financially and programmatically. </a:t>
            </a:r>
            <a:r>
              <a:rPr lang="en-US" sz="2000" dirty="0" smtClean="0"/>
              <a:t>  Where does the RCM development community fit in programmatically (CLIVAR, GEWEX, WGNE – no, ?) ?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 smtClean="0"/>
              <a:t>Institutes own/develop global models (e.g. NCAR, MRI, UKMO, </a:t>
            </a:r>
            <a:r>
              <a:rPr lang="en-US" i="1" dirty="0" err="1" smtClean="0"/>
              <a:t>etc</a:t>
            </a:r>
            <a:r>
              <a:rPr lang="en-US" i="1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 smtClean="0"/>
              <a:t>Ownership, develop and funding of RCMs more tenuous.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 smtClean="0"/>
              <a:t>What funding agencies own RCM development – in U.S. for example not clear. </a:t>
            </a: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3363" y="423313"/>
            <a:ext cx="8340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Conjectures Regarding RCMs &amp; Community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0812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75" y="2563939"/>
            <a:ext cx="2082322" cy="2082322"/>
          </a:xfrm>
          <a:prstGeom prst="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587" y="2550746"/>
            <a:ext cx="2095515" cy="2095515"/>
          </a:xfrm>
          <a:prstGeom prst="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19467" y="3397269"/>
            <a:ext cx="99708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AMIP I&amp;II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85467" y="3400170"/>
            <a:ext cx="99989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obs4MIPs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24892" y="3738490"/>
            <a:ext cx="1455597" cy="338554"/>
          </a:xfrm>
          <a:prstGeom prst="rect">
            <a:avLst/>
          </a:prstGeom>
          <a:solidFill>
            <a:srgbClr val="FCD9D3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200" dirty="0" err="1" smtClean="0"/>
              <a:t>Clim</a:t>
            </a:r>
            <a:r>
              <a:rPr lang="en-US" sz="1200" dirty="0" smtClean="0"/>
              <a:t> Metrics Panel</a:t>
            </a:r>
            <a:r>
              <a:rPr lang="en-US" sz="1600" dirty="0" smtClean="0"/>
              <a:t> </a:t>
            </a:r>
            <a:endParaRPr lang="en-US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666742" y="3735823"/>
            <a:ext cx="1042673" cy="338554"/>
          </a:xfrm>
          <a:prstGeom prst="rect">
            <a:avLst/>
          </a:prstGeom>
          <a:solidFill>
            <a:srgbClr val="F78D7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CMIP 1&amp;2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9590" y="3396750"/>
            <a:ext cx="687608" cy="338554"/>
          </a:xfrm>
          <a:prstGeom prst="rect">
            <a:avLst/>
          </a:prstGeom>
          <a:solidFill>
            <a:srgbClr val="F78D7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xMIPs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53712" y="265414"/>
            <a:ext cx="6326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Bridging Models and Observations</a:t>
            </a:r>
          </a:p>
          <a:p>
            <a:pPr algn="ctr"/>
            <a:r>
              <a:rPr lang="en-US" sz="2400" i="1" dirty="0" smtClean="0"/>
              <a:t>Global Models</a:t>
            </a:r>
            <a:endParaRPr lang="en-US" sz="2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09415" y="3735304"/>
            <a:ext cx="1042673" cy="338554"/>
          </a:xfrm>
          <a:prstGeom prst="rect">
            <a:avLst/>
          </a:prstGeom>
          <a:solidFill>
            <a:srgbClr val="F78D7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CMIP 3&amp;5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9872" y="3395460"/>
            <a:ext cx="639718" cy="338554"/>
          </a:xfrm>
          <a:prstGeom prst="rect">
            <a:avLst/>
          </a:prstGeom>
          <a:solidFill>
            <a:srgbClr val="F78D7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ESGF</a:t>
            </a:r>
          </a:p>
        </p:txBody>
      </p:sp>
      <p:sp>
        <p:nvSpPr>
          <p:cNvPr id="40" name="Up Arrow Callout 39"/>
          <p:cNvSpPr/>
          <p:nvPr/>
        </p:nvSpPr>
        <p:spPr>
          <a:xfrm>
            <a:off x="5151911" y="4108061"/>
            <a:ext cx="1261154" cy="1297518"/>
          </a:xfrm>
          <a:prstGeom prst="upArrowCallout">
            <a:avLst>
              <a:gd name="adj1" fmla="val 10332"/>
              <a:gd name="adj2" fmla="val 12419"/>
              <a:gd name="adj3" fmla="val 25000"/>
              <a:gd name="adj4" fmla="val 51872"/>
            </a:avLst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Systematic Application of Metrics</a:t>
            </a:r>
            <a:endParaRPr lang="en-US" sz="1400" dirty="0"/>
          </a:p>
        </p:txBody>
      </p:sp>
      <p:sp>
        <p:nvSpPr>
          <p:cNvPr id="41" name="Down Arrow Callout 40"/>
          <p:cNvSpPr/>
          <p:nvPr/>
        </p:nvSpPr>
        <p:spPr>
          <a:xfrm>
            <a:off x="5516735" y="1836572"/>
            <a:ext cx="1372386" cy="1549721"/>
          </a:xfrm>
          <a:prstGeom prst="downArrowCallout">
            <a:avLst>
              <a:gd name="adj1" fmla="val 9177"/>
              <a:gd name="adj2" fmla="val 12764"/>
              <a:gd name="adj3" fmla="val 25000"/>
              <a:gd name="adj4" fmla="val 38408"/>
            </a:avLst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Systematic coordination of </a:t>
            </a:r>
            <a:r>
              <a:rPr lang="en-US" sz="1400" dirty="0" err="1" smtClean="0"/>
              <a:t>obs</a:t>
            </a:r>
            <a:r>
              <a:rPr lang="en-US" sz="1400" dirty="0" smtClean="0"/>
              <a:t> for MIPs</a:t>
            </a:r>
            <a:endParaRPr lang="en-US" sz="1400" dirty="0"/>
          </a:p>
        </p:txBody>
      </p:sp>
      <p:sp>
        <p:nvSpPr>
          <p:cNvPr id="47" name="Down Arrow Callout 46"/>
          <p:cNvSpPr/>
          <p:nvPr/>
        </p:nvSpPr>
        <p:spPr>
          <a:xfrm>
            <a:off x="3023222" y="1847548"/>
            <a:ext cx="1372386" cy="1549721"/>
          </a:xfrm>
          <a:prstGeom prst="downArrowCallout">
            <a:avLst>
              <a:gd name="adj1" fmla="val 9177"/>
              <a:gd name="adj2" fmla="val 12764"/>
              <a:gd name="adj3" fmla="val 25000"/>
              <a:gd name="adj4" fmla="val 38408"/>
            </a:avLst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Systematic IT Support &amp; Infrastructure  </a:t>
            </a:r>
            <a:endParaRPr lang="en-US" sz="1400" dirty="0"/>
          </a:p>
        </p:txBody>
      </p:sp>
      <p:sp>
        <p:nvSpPr>
          <p:cNvPr id="48" name="Up Arrow Callout 47"/>
          <p:cNvSpPr/>
          <p:nvPr/>
        </p:nvSpPr>
        <p:spPr>
          <a:xfrm>
            <a:off x="2659295" y="4100656"/>
            <a:ext cx="1261154" cy="1297518"/>
          </a:xfrm>
          <a:prstGeom prst="upArrowCallout">
            <a:avLst>
              <a:gd name="adj1" fmla="val 10332"/>
              <a:gd name="adj2" fmla="val 12419"/>
              <a:gd name="adj3" fmla="val 25000"/>
              <a:gd name="adj4" fmla="val 51872"/>
            </a:avLst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Systematic Model</a:t>
            </a:r>
          </a:p>
          <a:p>
            <a:pPr algn="ctr"/>
            <a:r>
              <a:rPr lang="en-US" sz="1400" dirty="0"/>
              <a:t>Experiments</a:t>
            </a:r>
            <a:endParaRPr lang="en-US" sz="1400" dirty="0"/>
          </a:p>
        </p:txBody>
      </p:sp>
      <p:sp>
        <p:nvSpPr>
          <p:cNvPr id="39" name="Right Arrow 38"/>
          <p:cNvSpPr/>
          <p:nvPr/>
        </p:nvSpPr>
        <p:spPr>
          <a:xfrm>
            <a:off x="2319467" y="2311794"/>
            <a:ext cx="2896807" cy="8360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Systematic </a:t>
            </a:r>
            <a:r>
              <a:rPr lang="en-US" sz="1400" dirty="0" smtClean="0"/>
              <a:t>Model </a:t>
            </a:r>
          </a:p>
          <a:p>
            <a:pPr algn="ctr"/>
            <a:r>
              <a:rPr lang="en-US" sz="1400" dirty="0" smtClean="0"/>
              <a:t>Development &amp; Improvement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97456" y="212712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Modeling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6555" y="2127128"/>
            <a:ext cx="151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8067" y="6068716"/>
            <a:ext cx="349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2+ Decades of Directed Progress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72642" y="3258013"/>
            <a:ext cx="74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Closing Gap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371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5" grpId="0" animBg="1"/>
      <p:bldP spid="40" grpId="0" animBg="1"/>
      <p:bldP spid="41" grpId="0" animBg="1"/>
      <p:bldP spid="47" grpId="0" animBg="1"/>
      <p:bldP spid="48" grpId="0" animBg="1"/>
      <p:bldP spid="39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75" y="2563939"/>
            <a:ext cx="2082322" cy="2082322"/>
          </a:xfrm>
          <a:prstGeom prst="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587" y="2550746"/>
            <a:ext cx="2095515" cy="2095515"/>
          </a:xfrm>
          <a:prstGeom prst="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13065" y="3340407"/>
            <a:ext cx="877029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Ensembles</a:t>
            </a:r>
          </a:p>
          <a:p>
            <a:r>
              <a:rPr lang="en-US" sz="1000" dirty="0" smtClean="0"/>
              <a:t>&amp;</a:t>
            </a:r>
            <a:r>
              <a:rPr lang="en-US" sz="1100" dirty="0" smtClean="0"/>
              <a:t> </a:t>
            </a:r>
            <a:r>
              <a:rPr lang="en-US" sz="1000" dirty="0" smtClean="0"/>
              <a:t>NARCCAP</a:t>
            </a:r>
            <a:endParaRPr lang="en-US" sz="20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2732276" y="3755905"/>
            <a:ext cx="915635" cy="338554"/>
          </a:xfrm>
          <a:prstGeom prst="rect">
            <a:avLst/>
          </a:prstGeom>
          <a:solidFill>
            <a:srgbClr val="F78D7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CORDEX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90094" y="3343858"/>
            <a:ext cx="639718" cy="40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ESGF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066" y="2127128"/>
            <a:ext cx="204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Regional Modeling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3274" y="2127128"/>
            <a:ext cx="151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351" y="3672782"/>
            <a:ext cx="1183751" cy="973479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 rot="21237707" flipV="1">
            <a:off x="559208" y="3147823"/>
            <a:ext cx="1146851" cy="892606"/>
          </a:xfrm>
          <a:prstGeom prst="trapezoid">
            <a:avLst/>
          </a:prstGeom>
          <a:pattFill prst="smGrid">
            <a:fgClr>
              <a:schemeClr val="tx1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Callout 21"/>
          <p:cNvSpPr/>
          <p:nvPr/>
        </p:nvSpPr>
        <p:spPr>
          <a:xfrm>
            <a:off x="2659295" y="4100656"/>
            <a:ext cx="1261154" cy="1297518"/>
          </a:xfrm>
          <a:prstGeom prst="upArrowCallout">
            <a:avLst>
              <a:gd name="adj1" fmla="val 10332"/>
              <a:gd name="adj2" fmla="val 12419"/>
              <a:gd name="adj3" fmla="val 25000"/>
              <a:gd name="adj4" fmla="val 51872"/>
            </a:avLst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Systematic Model</a:t>
            </a:r>
          </a:p>
          <a:p>
            <a:pPr algn="ctr"/>
            <a:r>
              <a:rPr lang="en-US" sz="1400" dirty="0"/>
              <a:t>Experiments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97100" y="1671380"/>
            <a:ext cx="4737100" cy="3771900"/>
            <a:chOff x="2197100" y="1671380"/>
            <a:chExt cx="4737100" cy="37719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alphaModFix amt="21000"/>
            </a:blip>
            <a:stretch>
              <a:fillRect/>
            </a:stretch>
          </p:blipFill>
          <p:spPr>
            <a:xfrm>
              <a:off x="2197100" y="1671380"/>
              <a:ext cx="4737100" cy="37719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354140" y="2766813"/>
              <a:ext cx="1768708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3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GCM heritage</a:t>
              </a:r>
            </a:p>
            <a:p>
              <a:pPr algn="ctr"/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can be utilized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453712" y="265414"/>
            <a:ext cx="6326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Bridging Models and Observations</a:t>
            </a:r>
          </a:p>
          <a:p>
            <a:pPr algn="ctr"/>
            <a:r>
              <a:rPr lang="en-US" sz="2400" i="1" dirty="0" smtClean="0"/>
              <a:t>Regional Models</a:t>
            </a:r>
            <a:endParaRPr lang="en-US" sz="2400" i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3789656" y="3704594"/>
            <a:ext cx="2876546" cy="615663"/>
            <a:chOff x="3789656" y="3704594"/>
            <a:chExt cx="2876546" cy="615663"/>
          </a:xfrm>
        </p:grpSpPr>
        <p:grpSp>
          <p:nvGrpSpPr>
            <p:cNvPr id="18" name="Group 17"/>
            <p:cNvGrpSpPr/>
            <p:nvPr/>
          </p:nvGrpSpPr>
          <p:grpSpPr>
            <a:xfrm>
              <a:off x="3789656" y="3704594"/>
              <a:ext cx="2876546" cy="246331"/>
              <a:chOff x="3789656" y="3704594"/>
              <a:chExt cx="2876546" cy="246331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789656" y="3755905"/>
                <a:ext cx="109048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632012" y="3755906"/>
                <a:ext cx="1034190" cy="629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880136" y="3762196"/>
                <a:ext cx="751876" cy="188729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4808562" y="3704594"/>
                <a:ext cx="115463" cy="102621"/>
              </a:xfrm>
              <a:prstGeom prst="ellipse">
                <a:avLst/>
              </a:prstGeom>
              <a:noFill/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562126" y="3704809"/>
                <a:ext cx="115463" cy="102621"/>
              </a:xfrm>
              <a:prstGeom prst="ellipse">
                <a:avLst/>
              </a:prstGeom>
              <a:noFill/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122876" y="3950925"/>
              <a:ext cx="855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RCMES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900296" y="3369155"/>
            <a:ext cx="282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Bigger Model-</a:t>
            </a:r>
            <a:r>
              <a:rPr lang="en-US" dirty="0" err="1" smtClean="0"/>
              <a:t>Obs</a:t>
            </a:r>
            <a:r>
              <a:rPr lang="en-US" dirty="0" smtClean="0"/>
              <a:t> Gap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4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35" grpId="0" animBg="1"/>
      <p:bldP spid="22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RCMES Motivation &amp; Goals</a:t>
            </a:r>
            <a:endParaRPr lang="en-US" sz="28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14" name="Picture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88" y="619125"/>
            <a:ext cx="7040562" cy="168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3029914"/>
            <a:ext cx="8877794" cy="236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231775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512763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Make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observation datasets, with some emphasis on satellite data, </a:t>
            </a: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more accessible to the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RCM </a:t>
            </a: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community.</a:t>
            </a:r>
          </a:p>
          <a:p>
            <a:pPr marL="461963" lvl="1" indent="-231775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512763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Make </a:t>
            </a: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the evaluation process for regional climate models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simpler, quicker and physically more comprehensive. </a:t>
            </a:r>
            <a:endParaRPr lang="en-GB" sz="2000" dirty="0">
              <a:solidFill>
                <a:srgbClr val="000000"/>
              </a:solidFill>
              <a:latin typeface="Calibri" charset="0"/>
            </a:endParaRPr>
          </a:p>
          <a:p>
            <a:pPr marL="461963" lvl="1" indent="-231775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512763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Provide researchers </a:t>
            </a:r>
            <a:r>
              <a:rPr lang="en-GB" sz="2000" dirty="0" smtClean="0">
                <a:latin typeface="Calibri" charset="0"/>
              </a:rPr>
              <a:t>more </a:t>
            </a:r>
            <a:r>
              <a:rPr lang="en-GB" sz="2000" dirty="0">
                <a:latin typeface="Calibri" charset="0"/>
              </a:rPr>
              <a:t>time </a:t>
            </a:r>
            <a:r>
              <a:rPr lang="en-GB" sz="2000" dirty="0" smtClean="0">
                <a:latin typeface="Calibri" charset="0"/>
              </a:rPr>
              <a:t>to spend on analysing </a:t>
            </a:r>
            <a:r>
              <a:rPr lang="en-GB" sz="2000" dirty="0">
                <a:latin typeface="Calibri" charset="0"/>
              </a:rPr>
              <a:t>results and less time coding and worrying about file formats, data </a:t>
            </a:r>
            <a:r>
              <a:rPr lang="en-GB" sz="2000" dirty="0" smtClean="0">
                <a:latin typeface="Calibri" charset="0"/>
              </a:rPr>
              <a:t>transfers, etc.</a:t>
            </a:r>
            <a:endParaRPr lang="en-GB" sz="2000" dirty="0">
              <a:latin typeface="Calibri" charset="0"/>
            </a:endParaRPr>
          </a:p>
          <a:p>
            <a:pPr marL="336550" indent="-336550">
              <a:spcBef>
                <a:spcPts val="4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63996"/>
            <a:ext cx="8762332" cy="1069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2" indent="-117475">
              <a:spcBef>
                <a:spcPts val="500"/>
              </a:spcBef>
              <a:buFont typeface="Arial" charset="0"/>
              <a:buChar char="•"/>
              <a:tabLst>
                <a:tab pos="230188" algn="l"/>
                <a:tab pos="3365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 Quantify model </a:t>
            </a: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strengths/weaknesses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for development/improvement efforts</a:t>
            </a:r>
            <a:endParaRPr lang="en-GB" sz="2000" dirty="0">
              <a:solidFill>
                <a:srgbClr val="000000"/>
              </a:solidFill>
              <a:latin typeface="Calibri" charset="0"/>
            </a:endParaRPr>
          </a:p>
          <a:p>
            <a:pPr marL="233363" lvl="2" indent="-117475">
              <a:spcBef>
                <a:spcPts val="500"/>
              </a:spcBef>
              <a:buFont typeface="Arial" charset="0"/>
              <a:buChar char="•"/>
              <a:tabLst>
                <a:tab pos="230188" algn="l"/>
                <a:tab pos="3365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 	Improved understanding of uncertainties in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predictions</a:t>
            </a:r>
            <a:endParaRPr lang="en-GB" sz="2000" dirty="0">
              <a:solidFill>
                <a:srgbClr val="000000"/>
              </a:solidFill>
              <a:latin typeface="Calibri" charset="0"/>
            </a:endParaRPr>
          </a:p>
          <a:p>
            <a:pPr marL="233363" indent="-117475">
              <a:spcBef>
                <a:spcPts val="400"/>
              </a:spcBef>
              <a:tabLst>
                <a:tab pos="230188" algn="l"/>
                <a:tab pos="3365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19" y="2506477"/>
            <a:ext cx="89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5319" y="5394664"/>
            <a:ext cx="119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57669" y="2444745"/>
            <a:ext cx="8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RCMES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5905957" y="1589302"/>
            <a:ext cx="339041" cy="1536459"/>
          </a:xfrm>
          <a:prstGeom prst="rightBrac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832102" y="562215"/>
            <a:ext cx="7780885" cy="1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48450" y="6206666"/>
            <a:ext cx="845224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Ingest </a:t>
            </a:r>
            <a:r>
              <a:rPr lang="en-US" dirty="0" err="1" smtClean="0"/>
              <a:t>obs</a:t>
            </a:r>
            <a:r>
              <a:rPr lang="en-US" dirty="0" smtClean="0"/>
              <a:t>/models, re</a:t>
            </a:r>
            <a:r>
              <a:rPr lang="en-US" dirty="0"/>
              <a:t>-</a:t>
            </a:r>
            <a:r>
              <a:rPr lang="en-US" dirty="0" smtClean="0"/>
              <a:t>grid, </a:t>
            </a:r>
            <a:r>
              <a:rPr lang="en-US" dirty="0" smtClean="0"/>
              <a:t>calculate metrics (</a:t>
            </a:r>
            <a:r>
              <a:rPr lang="en-US" dirty="0" err="1" smtClean="0"/>
              <a:t>e.g</a:t>
            </a:r>
            <a:r>
              <a:rPr lang="en-US" dirty="0" smtClean="0"/>
              <a:t>, bias, RMSE, correlation, significance, PDFs), </a:t>
            </a:r>
            <a:r>
              <a:rPr lang="en-US" dirty="0"/>
              <a:t>and visualize </a:t>
            </a:r>
            <a:r>
              <a:rPr lang="en-US" dirty="0" smtClean="0"/>
              <a:t>results </a:t>
            </a:r>
            <a:r>
              <a:rPr lang="en-US" dirty="0"/>
              <a:t>(e.g., </a:t>
            </a:r>
            <a:r>
              <a:rPr lang="en-US" dirty="0" smtClean="0"/>
              <a:t>contour, time series, Taylor)</a:t>
            </a:r>
            <a:r>
              <a:rPr lang="en-US" dirty="0"/>
              <a:t>. </a:t>
            </a:r>
          </a:p>
        </p:txBody>
      </p:sp>
      <p:grpSp>
        <p:nvGrpSpPr>
          <p:cNvPr id="3" name="Group 149"/>
          <p:cNvGrpSpPr>
            <a:grpSpLocks/>
          </p:cNvGrpSpPr>
          <p:nvPr/>
        </p:nvGrpSpPr>
        <p:grpSpPr bwMode="auto">
          <a:xfrm>
            <a:off x="12641263" y="6010275"/>
            <a:ext cx="10771187" cy="7848600"/>
            <a:chOff x="13258800" y="5791994"/>
            <a:chExt cx="10770394" cy="7849394"/>
          </a:xfrm>
        </p:grpSpPr>
        <p:sp>
          <p:nvSpPr>
            <p:cNvPr id="10" name="Title 13"/>
            <p:cNvSpPr txBox="1">
              <a:spLocks/>
            </p:cNvSpPr>
            <p:nvPr/>
          </p:nvSpPr>
          <p:spPr>
            <a:xfrm>
              <a:off x="13954881" y="5969000"/>
              <a:ext cx="8938021" cy="1036131"/>
            </a:xfrm>
            <a:prstGeom prst="rect">
              <a:avLst/>
            </a:prstGeom>
            <a:solidFill>
              <a:srgbClr val="CCFFCC"/>
            </a:solidFill>
          </p:spPr>
          <p:txBody>
            <a:bodyPr lIns="0" rIns="0" bIns="0" anchor="b">
              <a:normAutofit fontScale="97500" lnSpcReduction="10000"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contourClr>
                  <a:schemeClr val="tx2"/>
                </a:contourClr>
              </a:sp3d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369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RCMES</a:t>
              </a:r>
              <a: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/>
              </a:r>
              <a:b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</a:br>
              <a:r>
                <a:rPr lang="en-US" sz="328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High-level technical architecture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14884400" y="12184600"/>
              <a:ext cx="400146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RCMED</a:t>
              </a:r>
            </a:p>
            <a:p>
              <a:pPr algn="ctr" eaLnBrk="1" hangingPunct="1"/>
              <a:r>
                <a:rPr lang="en-US" sz="1400">
                  <a:solidFill>
                    <a:srgbClr val="0000FF"/>
                  </a:solidFill>
                  <a:latin typeface="Arial" charset="0"/>
                </a:rPr>
                <a:t>(Regional Climate Model Evaluation Database)</a:t>
              </a:r>
            </a:p>
            <a:p>
              <a:pPr algn="ctr" eaLnBrk="1" hangingPunct="1"/>
              <a:r>
                <a:rPr lang="en-US" sz="1600">
                  <a:solidFill>
                    <a:srgbClr val="0000FF"/>
                  </a:solidFill>
                  <a:latin typeface="Arial" charset="0"/>
                </a:rPr>
                <a:t>A large scalable database to store data in a common format</a:t>
              </a:r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19151909" y="12174355"/>
              <a:ext cx="374099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8000"/>
                  </a:solidFill>
                  <a:latin typeface="Arial" charset="0"/>
                </a:rPr>
                <a:t>RCMET</a:t>
              </a:r>
            </a:p>
            <a:p>
              <a:pPr algn="ctr" eaLnBrk="1" hangingPunct="1"/>
              <a:r>
                <a:rPr lang="en-US" sz="1400">
                  <a:solidFill>
                    <a:srgbClr val="008000"/>
                  </a:solidFill>
                  <a:latin typeface="Arial" charset="0"/>
                </a:rPr>
                <a:t>(Regional Climate Model Evaluation Toolkit)</a:t>
              </a:r>
            </a:p>
            <a:p>
              <a:pPr algn="ctr" eaLnBrk="1" hangingPunct="1"/>
              <a:r>
                <a:rPr lang="en-US" sz="1600">
                  <a:solidFill>
                    <a:srgbClr val="008000"/>
                  </a:solidFill>
                  <a:latin typeface="Arial" charset="0"/>
                </a:rPr>
                <a:t>A library of codes for extracting data from RCMED and model and for calculating evaluation metrics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13384440" y="12174355"/>
              <a:ext cx="144503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800000"/>
                  </a:solidFill>
                  <a:latin typeface="Arial" charset="0"/>
                </a:rPr>
                <a:t>Raw Data: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Various Formats,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Resolutions,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Coverage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974564" y="7754304"/>
              <a:ext cx="3712385" cy="41422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954228" y="8033771"/>
              <a:ext cx="1349276" cy="30324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Metadata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954228" y="8570400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954228" y="8875231"/>
              <a:ext cx="1349276" cy="6271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954228" y="9496007"/>
              <a:ext cx="1349276" cy="4366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954228" y="9932613"/>
              <a:ext cx="1349276" cy="482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954228" y="10416850"/>
              <a:ext cx="1349276" cy="303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954228" y="10723268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727232" y="11128122"/>
              <a:ext cx="1828665" cy="5191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Common Format,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Native grid,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Efficient </a:t>
              </a:r>
              <a:r>
                <a:rPr lang="en-US" sz="16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architecture</a:t>
              </a:r>
            </a:p>
          </p:txBody>
        </p:sp>
        <p:sp>
          <p:nvSpPr>
            <p:cNvPr id="24" name="TextBox 69"/>
            <p:cNvSpPr txBox="1">
              <a:spLocks noChangeArrowheads="1"/>
            </p:cNvSpPr>
            <p:nvPr/>
          </p:nvSpPr>
          <p:spPr bwMode="auto">
            <a:xfrm>
              <a:off x="17114164" y="9248545"/>
              <a:ext cx="1075862" cy="410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MySQL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230330" y="9127669"/>
              <a:ext cx="1014337" cy="12987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Extractor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5733530" y="8176660"/>
              <a:ext cx="0" cy="9430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6" idx="1"/>
            </p:cNvCxnSpPr>
            <p:nvPr/>
          </p:nvCxnSpPr>
          <p:spPr>
            <a:xfrm>
              <a:off x="15733530" y="8176660"/>
              <a:ext cx="1220698" cy="79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5" idx="3"/>
              <a:endCxn id="17" idx="1"/>
            </p:cNvCxnSpPr>
            <p:nvPr/>
          </p:nvCxnSpPr>
          <p:spPr>
            <a:xfrm flipV="1">
              <a:off x="16244667" y="8721228"/>
              <a:ext cx="709561" cy="1055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18" idx="1"/>
            </p:cNvCxnSpPr>
            <p:nvPr/>
          </p:nvCxnSpPr>
          <p:spPr>
            <a:xfrm flipV="1">
              <a:off x="16244667" y="9188001"/>
              <a:ext cx="709561" cy="5890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9" idx="1"/>
            </p:cNvCxnSpPr>
            <p:nvPr/>
          </p:nvCxnSpPr>
          <p:spPr>
            <a:xfrm flipV="1">
              <a:off x="16244667" y="9715104"/>
              <a:ext cx="709561" cy="619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3"/>
              <a:endCxn id="20" idx="1"/>
            </p:cNvCxnSpPr>
            <p:nvPr/>
          </p:nvCxnSpPr>
          <p:spPr>
            <a:xfrm>
              <a:off x="16244667" y="9777022"/>
              <a:ext cx="709561" cy="396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1" idx="1"/>
            </p:cNvCxnSpPr>
            <p:nvPr/>
          </p:nvCxnSpPr>
          <p:spPr>
            <a:xfrm>
              <a:off x="16244667" y="9777022"/>
              <a:ext cx="709561" cy="7922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22" idx="1"/>
            </p:cNvCxnSpPr>
            <p:nvPr/>
          </p:nvCxnSpPr>
          <p:spPr>
            <a:xfrm>
              <a:off x="16244667" y="9777022"/>
              <a:ext cx="709561" cy="10970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13649296" y="7992492"/>
              <a:ext cx="1098469" cy="36833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TRMM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3615961" y="8619618"/>
              <a:ext cx="1133392" cy="46835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MODIS</a:t>
              </a:r>
            </a:p>
          </p:txBody>
        </p:sp>
        <p:sp>
          <p:nvSpPr>
            <p:cNvPr id="36" name="Diamond 35"/>
            <p:cNvSpPr/>
            <p:nvPr/>
          </p:nvSpPr>
          <p:spPr>
            <a:xfrm>
              <a:off x="13561990" y="9243568"/>
              <a:ext cx="1185776" cy="504876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AIRS</a:t>
              </a:r>
            </a:p>
          </p:txBody>
        </p:sp>
        <p:sp>
          <p:nvSpPr>
            <p:cNvPr id="37" name="Hexagon 36"/>
            <p:cNvSpPr/>
            <p:nvPr/>
          </p:nvSpPr>
          <p:spPr>
            <a:xfrm>
              <a:off x="13636597" y="9918324"/>
              <a:ext cx="1098469" cy="455658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SWE</a:t>
              </a:r>
            </a:p>
          </p:txBody>
        </p:sp>
        <p:sp>
          <p:nvSpPr>
            <p:cNvPr id="38" name="Regular Pentagon 37"/>
            <p:cNvSpPr/>
            <p:nvPr/>
          </p:nvSpPr>
          <p:spPr>
            <a:xfrm>
              <a:off x="13615961" y="11228144"/>
              <a:ext cx="1098469" cy="493763"/>
            </a:xfrm>
            <a:prstGeom prst="pentagon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ETC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614374" y="10553389"/>
              <a:ext cx="1098469" cy="47153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Soil moisture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4771576" y="8194125"/>
              <a:ext cx="466691" cy="1562258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4771576" y="8854592"/>
              <a:ext cx="466691" cy="90179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4771576" y="9513470"/>
              <a:ext cx="466691" cy="24291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749352" y="9756383"/>
              <a:ext cx="488914" cy="39691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4712843" y="9756383"/>
              <a:ext cx="525423" cy="105896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8" idx="5"/>
            </p:cNvCxnSpPr>
            <p:nvPr/>
          </p:nvCxnSpPr>
          <p:spPr>
            <a:xfrm flipV="1">
              <a:off x="14714430" y="9756383"/>
              <a:ext cx="523836" cy="166069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18905121" y="7794035"/>
              <a:ext cx="3623996" cy="41422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151166" y="7992492"/>
              <a:ext cx="1501664" cy="48423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OBS data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806806" y="7992492"/>
              <a:ext cx="1500078" cy="4842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RCM data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806806" y="7120866"/>
              <a:ext cx="1500078" cy="4842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RCM data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8471766" y="8176660"/>
              <a:ext cx="679400" cy="0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8471766" y="8184599"/>
              <a:ext cx="0" cy="2689497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6" idx="3"/>
            </p:cNvCxnSpPr>
            <p:nvPr/>
          </p:nvCxnSpPr>
          <p:spPr>
            <a:xfrm>
              <a:off x="18303504" y="8184599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8305090" y="8735517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8308265" y="9188001"/>
              <a:ext cx="166676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8309853" y="9715104"/>
              <a:ext cx="166675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8311440" y="10169175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8313028" y="10570852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8314615" y="10874096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9" idx="2"/>
              <a:endCxn id="48" idx="0"/>
            </p:cNvCxnSpPr>
            <p:nvPr/>
          </p:nvCxnSpPr>
          <p:spPr>
            <a:xfrm>
              <a:off x="21557639" y="7605102"/>
              <a:ext cx="0" cy="387389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miley Face 59"/>
            <p:cNvSpPr/>
            <p:nvPr/>
          </p:nvSpPr>
          <p:spPr>
            <a:xfrm>
              <a:off x="19916285" y="7182785"/>
              <a:ext cx="447642" cy="422318"/>
            </a:xfrm>
            <a:prstGeom prst="smileyFace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TextBox 106"/>
            <p:cNvSpPr txBox="1">
              <a:spLocks noChangeArrowheads="1"/>
            </p:cNvSpPr>
            <p:nvPr/>
          </p:nvSpPr>
          <p:spPr bwMode="auto">
            <a:xfrm>
              <a:off x="19230640" y="7129365"/>
              <a:ext cx="73609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user</a:t>
              </a:r>
            </a:p>
            <a:p>
              <a:pPr eaLnBrk="1" hangingPunct="1"/>
              <a:r>
                <a:rPr lang="en-US" sz="1600" b="1"/>
                <a:t>choice</a:t>
              </a:r>
            </a:p>
          </p:txBody>
        </p:sp>
        <p:cxnSp>
          <p:nvCxnSpPr>
            <p:cNvPr id="62" name="Straight Arrow Connector 61"/>
            <p:cNvCxnSpPr>
              <a:stCxn id="60" idx="4"/>
            </p:cNvCxnSpPr>
            <p:nvPr/>
          </p:nvCxnSpPr>
          <p:spPr>
            <a:xfrm>
              <a:off x="20140105" y="7605102"/>
              <a:ext cx="7937" cy="30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9405147" y="8813313"/>
              <a:ext cx="2658866" cy="612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Regridder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Put the OBS &amp; RCM data on the same grid for comparison</a:t>
              </a: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19405147" y="9867519"/>
              <a:ext cx="2658866" cy="609662"/>
            </a:xfrm>
            <a:prstGeom prst="rect">
              <a:avLst/>
            </a:prstGeom>
            <a:solidFill>
              <a:srgbClr val="EBEF9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Metrics Calculator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Calculate comparison metrics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405147" y="10939190"/>
              <a:ext cx="2658866" cy="61283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Visualizer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Plot the metrics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21546527" y="8487842"/>
              <a:ext cx="11112" cy="325471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9919460" y="8476729"/>
              <a:ext cx="11111" cy="336584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0729025" y="9432500"/>
              <a:ext cx="1587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114"/>
            <p:cNvSpPr txBox="1">
              <a:spLocks noChangeArrowheads="1"/>
            </p:cNvSpPr>
            <p:nvPr/>
          </p:nvSpPr>
          <p:spPr bwMode="auto">
            <a:xfrm>
              <a:off x="18423891" y="7756754"/>
              <a:ext cx="562189" cy="308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6600"/>
                  </a:solidFill>
                </a:rPr>
                <a:t>URL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20729025" y="10489882"/>
              <a:ext cx="0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2598962" y="8476729"/>
              <a:ext cx="869886" cy="2821272"/>
            </a:xfrm>
            <a:prstGeom prst="rect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User</a:t>
              </a:r>
              <a:r>
                <a:rPr lang="ja-JP" alt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’</a:t>
              </a:r>
              <a:r>
                <a:rPr 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 own codes for ANAL and VIS.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0729025" y="9521409"/>
              <a:ext cx="1852476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0746486" y="10575616"/>
              <a:ext cx="1852477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19"/>
            <p:cNvSpPr txBox="1">
              <a:spLocks noChangeArrowheads="1"/>
            </p:cNvSpPr>
            <p:nvPr/>
          </p:nvSpPr>
          <p:spPr bwMode="auto">
            <a:xfrm>
              <a:off x="21291015" y="9440171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Data extractor</a:t>
              </a:r>
            </a:p>
            <a:p>
              <a:pPr eaLnBrk="1" hangingPunct="1"/>
              <a:r>
                <a:rPr lang="en-US" sz="1100"/>
                <a:t>(Fortran binary) </a:t>
              </a:r>
            </a:p>
          </p:txBody>
        </p:sp>
        <p:sp>
          <p:nvSpPr>
            <p:cNvPr id="75" name="TextBox 120"/>
            <p:cNvSpPr txBox="1">
              <a:spLocks noChangeArrowheads="1"/>
            </p:cNvSpPr>
            <p:nvPr/>
          </p:nvSpPr>
          <p:spPr bwMode="auto">
            <a:xfrm>
              <a:off x="21291015" y="10497556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Data extractor</a:t>
              </a:r>
            </a:p>
            <a:p>
              <a:pPr eaLnBrk="1" hangingPunct="1"/>
              <a:r>
                <a:rPr lang="en-US" sz="1100"/>
                <a:t>(Fortran binary) 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3258800" y="5815809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3258800" y="13639801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9361088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20104497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12793663" y="6162675"/>
            <a:ext cx="10771187" cy="7848600"/>
            <a:chOff x="13258800" y="5791994"/>
            <a:chExt cx="10770394" cy="7849394"/>
          </a:xfrm>
        </p:grpSpPr>
        <p:sp>
          <p:nvSpPr>
            <p:cNvPr id="81" name="Title 13"/>
            <p:cNvSpPr txBox="1">
              <a:spLocks/>
            </p:cNvSpPr>
            <p:nvPr/>
          </p:nvSpPr>
          <p:spPr>
            <a:xfrm>
              <a:off x="13954881" y="5969000"/>
              <a:ext cx="8938021" cy="1036131"/>
            </a:xfrm>
            <a:prstGeom prst="rect">
              <a:avLst/>
            </a:prstGeom>
            <a:solidFill>
              <a:srgbClr val="CCFFCC"/>
            </a:solidFill>
          </p:spPr>
          <p:txBody>
            <a:bodyPr lIns="0" rIns="0" bIns="0" anchor="b">
              <a:normAutofit fontScale="97500" lnSpcReduction="10000"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contourClr>
                  <a:schemeClr val="tx2"/>
                </a:contourClr>
              </a:sp3d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369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RCMES</a:t>
              </a:r>
              <a: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/>
              </a:r>
              <a:b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</a:br>
              <a:r>
                <a:rPr lang="en-US" sz="328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High-level technical architecture</a:t>
              </a:r>
            </a:p>
          </p:txBody>
        </p:sp>
        <p:sp>
          <p:nvSpPr>
            <p:cNvPr id="82" name="TextBox 5"/>
            <p:cNvSpPr txBox="1">
              <a:spLocks noChangeArrowheads="1"/>
            </p:cNvSpPr>
            <p:nvPr/>
          </p:nvSpPr>
          <p:spPr bwMode="auto">
            <a:xfrm>
              <a:off x="14884400" y="12184600"/>
              <a:ext cx="400146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RCMED</a:t>
              </a:r>
            </a:p>
            <a:p>
              <a:pPr algn="ctr" eaLnBrk="1" hangingPunct="1"/>
              <a:r>
                <a:rPr lang="en-US" sz="1400">
                  <a:solidFill>
                    <a:srgbClr val="0000FF"/>
                  </a:solidFill>
                  <a:latin typeface="Arial" charset="0"/>
                </a:rPr>
                <a:t>(Regional Climate Model Evaluation Database)</a:t>
              </a:r>
            </a:p>
            <a:p>
              <a:pPr algn="ctr" eaLnBrk="1" hangingPunct="1"/>
              <a:r>
                <a:rPr lang="en-US" sz="1600">
                  <a:solidFill>
                    <a:srgbClr val="0000FF"/>
                  </a:solidFill>
                  <a:latin typeface="Arial" charset="0"/>
                </a:rPr>
                <a:t>A large scalable database to store data in a common format</a:t>
              </a:r>
            </a:p>
          </p:txBody>
        </p:sp>
        <p:sp>
          <p:nvSpPr>
            <p:cNvPr id="83" name="TextBox 6"/>
            <p:cNvSpPr txBox="1">
              <a:spLocks noChangeArrowheads="1"/>
            </p:cNvSpPr>
            <p:nvPr/>
          </p:nvSpPr>
          <p:spPr bwMode="auto">
            <a:xfrm>
              <a:off x="19151909" y="12174355"/>
              <a:ext cx="374099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8000"/>
                  </a:solidFill>
                  <a:latin typeface="Arial" charset="0"/>
                </a:rPr>
                <a:t>RCMET</a:t>
              </a:r>
            </a:p>
            <a:p>
              <a:pPr algn="ctr" eaLnBrk="1" hangingPunct="1"/>
              <a:r>
                <a:rPr lang="en-US" sz="1400">
                  <a:solidFill>
                    <a:srgbClr val="008000"/>
                  </a:solidFill>
                  <a:latin typeface="Arial" charset="0"/>
                </a:rPr>
                <a:t>(Regional Climate Model Evaluation Toolkit)</a:t>
              </a:r>
            </a:p>
            <a:p>
              <a:pPr algn="ctr" eaLnBrk="1" hangingPunct="1"/>
              <a:r>
                <a:rPr lang="en-US" sz="1600">
                  <a:solidFill>
                    <a:srgbClr val="008000"/>
                  </a:solidFill>
                  <a:latin typeface="Arial" charset="0"/>
                </a:rPr>
                <a:t>A library of codes for extracting data from RCMED and model and for calculating evaluation metrics</a:t>
              </a:r>
            </a:p>
          </p:txBody>
        </p:sp>
        <p:sp>
          <p:nvSpPr>
            <p:cNvPr id="84" name="TextBox 5"/>
            <p:cNvSpPr txBox="1">
              <a:spLocks noChangeArrowheads="1"/>
            </p:cNvSpPr>
            <p:nvPr/>
          </p:nvSpPr>
          <p:spPr bwMode="auto">
            <a:xfrm>
              <a:off x="13384440" y="12174355"/>
              <a:ext cx="144503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800000"/>
                  </a:solidFill>
                  <a:latin typeface="Arial" charset="0"/>
                </a:rPr>
                <a:t>Raw Data: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Various Formats,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Resolutions,</a:t>
              </a:r>
            </a:p>
            <a:p>
              <a:pPr algn="ctr" eaLnBrk="1" hangingPunct="1"/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Coverage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4974564" y="7754304"/>
              <a:ext cx="3712385" cy="41422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954228" y="8033771"/>
              <a:ext cx="1349276" cy="30324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Metadata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954228" y="8570400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6954228" y="8875231"/>
              <a:ext cx="1349276" cy="6271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6954228" y="9496007"/>
              <a:ext cx="1349276" cy="4366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6954228" y="9932613"/>
              <a:ext cx="1349276" cy="482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954228" y="10416850"/>
              <a:ext cx="1349276" cy="303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6954228" y="10723268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6727232" y="11128122"/>
              <a:ext cx="1828665" cy="5191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Common Format,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Native grid,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Efficient </a:t>
              </a:r>
              <a:r>
                <a:rPr lang="en-US" sz="16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architecture</a:t>
              </a:r>
            </a:p>
          </p:txBody>
        </p:sp>
        <p:sp>
          <p:nvSpPr>
            <p:cNvPr id="94" name="TextBox 69"/>
            <p:cNvSpPr txBox="1">
              <a:spLocks noChangeArrowheads="1"/>
            </p:cNvSpPr>
            <p:nvPr/>
          </p:nvSpPr>
          <p:spPr bwMode="auto">
            <a:xfrm>
              <a:off x="17114164" y="9248545"/>
              <a:ext cx="1075862" cy="410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MySQL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5230330" y="9127669"/>
              <a:ext cx="1014337" cy="12987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Extractor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5733530" y="8176660"/>
              <a:ext cx="0" cy="9430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86" idx="1"/>
            </p:cNvCxnSpPr>
            <p:nvPr/>
          </p:nvCxnSpPr>
          <p:spPr>
            <a:xfrm>
              <a:off x="15733530" y="8176660"/>
              <a:ext cx="1220698" cy="79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5" idx="3"/>
              <a:endCxn id="87" idx="1"/>
            </p:cNvCxnSpPr>
            <p:nvPr/>
          </p:nvCxnSpPr>
          <p:spPr>
            <a:xfrm flipV="1">
              <a:off x="16244667" y="8721228"/>
              <a:ext cx="709561" cy="1055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88" idx="1"/>
            </p:cNvCxnSpPr>
            <p:nvPr/>
          </p:nvCxnSpPr>
          <p:spPr>
            <a:xfrm flipV="1">
              <a:off x="16244667" y="9188001"/>
              <a:ext cx="709561" cy="5890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89" idx="1"/>
            </p:cNvCxnSpPr>
            <p:nvPr/>
          </p:nvCxnSpPr>
          <p:spPr>
            <a:xfrm flipV="1">
              <a:off x="16244667" y="9715104"/>
              <a:ext cx="709561" cy="619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5" idx="3"/>
              <a:endCxn id="90" idx="1"/>
            </p:cNvCxnSpPr>
            <p:nvPr/>
          </p:nvCxnSpPr>
          <p:spPr>
            <a:xfrm>
              <a:off x="16244667" y="9777022"/>
              <a:ext cx="709561" cy="396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endCxn id="91" idx="1"/>
            </p:cNvCxnSpPr>
            <p:nvPr/>
          </p:nvCxnSpPr>
          <p:spPr>
            <a:xfrm>
              <a:off x="16244667" y="9777022"/>
              <a:ext cx="709561" cy="7922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92" idx="1"/>
            </p:cNvCxnSpPr>
            <p:nvPr/>
          </p:nvCxnSpPr>
          <p:spPr>
            <a:xfrm>
              <a:off x="16244667" y="9777022"/>
              <a:ext cx="709561" cy="10970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ounded Rectangle 103"/>
            <p:cNvSpPr/>
            <p:nvPr/>
          </p:nvSpPr>
          <p:spPr>
            <a:xfrm>
              <a:off x="13649296" y="7992492"/>
              <a:ext cx="1098469" cy="36833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TRMM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13615961" y="8619618"/>
              <a:ext cx="1133392" cy="46835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MODIS</a:t>
              </a:r>
            </a:p>
          </p:txBody>
        </p:sp>
        <p:sp>
          <p:nvSpPr>
            <p:cNvPr id="106" name="Diamond 105"/>
            <p:cNvSpPr/>
            <p:nvPr/>
          </p:nvSpPr>
          <p:spPr>
            <a:xfrm>
              <a:off x="13561990" y="9243568"/>
              <a:ext cx="1185776" cy="504876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AIRS</a:t>
              </a:r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3636597" y="9918324"/>
              <a:ext cx="1098469" cy="455658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SWE</a:t>
              </a:r>
            </a:p>
          </p:txBody>
        </p:sp>
        <p:sp>
          <p:nvSpPr>
            <p:cNvPr id="108" name="Regular Pentagon 107"/>
            <p:cNvSpPr/>
            <p:nvPr/>
          </p:nvSpPr>
          <p:spPr>
            <a:xfrm>
              <a:off x="13615961" y="11228144"/>
              <a:ext cx="1098469" cy="493763"/>
            </a:xfrm>
            <a:prstGeom prst="pentagon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ETC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3614374" y="10553389"/>
              <a:ext cx="1098469" cy="47153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Soil moisture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14771576" y="8194125"/>
              <a:ext cx="466691" cy="1562258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14771576" y="8854592"/>
              <a:ext cx="466691" cy="90179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14771576" y="9513470"/>
              <a:ext cx="466691" cy="24291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14749352" y="9756383"/>
              <a:ext cx="488914" cy="39691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14712843" y="9756383"/>
              <a:ext cx="525423" cy="105896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08" idx="5"/>
            </p:cNvCxnSpPr>
            <p:nvPr/>
          </p:nvCxnSpPr>
          <p:spPr>
            <a:xfrm flipV="1">
              <a:off x="14714430" y="9756383"/>
              <a:ext cx="523836" cy="166069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18905121" y="7794035"/>
              <a:ext cx="3623996" cy="41422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9151166" y="7992492"/>
              <a:ext cx="1501664" cy="48423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OBS data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0806806" y="7992492"/>
              <a:ext cx="1500078" cy="4842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RCM data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806806" y="7120866"/>
              <a:ext cx="1500078" cy="4842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RCM data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18471766" y="8176660"/>
              <a:ext cx="679400" cy="0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8471766" y="8184599"/>
              <a:ext cx="0" cy="2689497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86" idx="3"/>
            </p:cNvCxnSpPr>
            <p:nvPr/>
          </p:nvCxnSpPr>
          <p:spPr>
            <a:xfrm>
              <a:off x="18303504" y="8184599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8305090" y="8735517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8308265" y="9188001"/>
              <a:ext cx="166676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309853" y="9715104"/>
              <a:ext cx="166675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8311440" y="10169175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8313028" y="10570852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8314615" y="10874096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19" idx="2"/>
              <a:endCxn id="118" idx="0"/>
            </p:cNvCxnSpPr>
            <p:nvPr/>
          </p:nvCxnSpPr>
          <p:spPr>
            <a:xfrm>
              <a:off x="21557639" y="7605102"/>
              <a:ext cx="0" cy="387389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Smiley Face 129"/>
            <p:cNvSpPr/>
            <p:nvPr/>
          </p:nvSpPr>
          <p:spPr>
            <a:xfrm>
              <a:off x="19916285" y="7182785"/>
              <a:ext cx="447642" cy="422318"/>
            </a:xfrm>
            <a:prstGeom prst="smileyFace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TextBox 106"/>
            <p:cNvSpPr txBox="1">
              <a:spLocks noChangeArrowheads="1"/>
            </p:cNvSpPr>
            <p:nvPr/>
          </p:nvSpPr>
          <p:spPr bwMode="auto">
            <a:xfrm>
              <a:off x="19230640" y="7129365"/>
              <a:ext cx="73609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user</a:t>
              </a:r>
            </a:p>
            <a:p>
              <a:pPr eaLnBrk="1" hangingPunct="1"/>
              <a:r>
                <a:rPr lang="en-US" sz="1600" b="1"/>
                <a:t>choice</a:t>
              </a:r>
            </a:p>
          </p:txBody>
        </p:sp>
        <p:cxnSp>
          <p:nvCxnSpPr>
            <p:cNvPr id="132" name="Straight Arrow Connector 131"/>
            <p:cNvCxnSpPr>
              <a:stCxn id="130" idx="4"/>
            </p:cNvCxnSpPr>
            <p:nvPr/>
          </p:nvCxnSpPr>
          <p:spPr>
            <a:xfrm>
              <a:off x="20140105" y="7605102"/>
              <a:ext cx="7937" cy="30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19405147" y="8813313"/>
              <a:ext cx="2658866" cy="612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Regridder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Put the OBS &amp; RCM data on the same grid for comparison</a:t>
              </a:r>
            </a:p>
          </p:txBody>
        </p:sp>
        <p:sp>
          <p:nvSpPr>
            <p:cNvPr id="134" name="Rectangle 133"/>
            <p:cNvSpPr>
              <a:spLocks noChangeAspect="1"/>
            </p:cNvSpPr>
            <p:nvPr/>
          </p:nvSpPr>
          <p:spPr>
            <a:xfrm>
              <a:off x="19405147" y="9867519"/>
              <a:ext cx="2658866" cy="609662"/>
            </a:xfrm>
            <a:prstGeom prst="rect">
              <a:avLst/>
            </a:prstGeom>
            <a:solidFill>
              <a:srgbClr val="EBEF9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Metrics Calculator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Calculate comparison metrics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9405147" y="10939190"/>
              <a:ext cx="2658866" cy="61283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Visualizer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Plot the metrics</a:t>
              </a: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21546527" y="8487842"/>
              <a:ext cx="11112" cy="325471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9919460" y="8476729"/>
              <a:ext cx="11111" cy="336584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20729025" y="9432500"/>
              <a:ext cx="1587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14"/>
            <p:cNvSpPr txBox="1">
              <a:spLocks noChangeArrowheads="1"/>
            </p:cNvSpPr>
            <p:nvPr/>
          </p:nvSpPr>
          <p:spPr bwMode="auto">
            <a:xfrm>
              <a:off x="18423891" y="7756754"/>
              <a:ext cx="562189" cy="308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6600"/>
                  </a:solidFill>
                </a:rPr>
                <a:t>URL</a:t>
              </a: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>
              <a:off x="20729025" y="10489882"/>
              <a:ext cx="0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22598962" y="8476729"/>
              <a:ext cx="869886" cy="2821272"/>
            </a:xfrm>
            <a:prstGeom prst="rect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User</a:t>
              </a:r>
              <a:r>
                <a:rPr lang="ja-JP" alt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’</a:t>
              </a:r>
              <a:r>
                <a:rPr 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 own codes for ANAL and VIS.</a:t>
              </a:r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>
              <a:off x="20729025" y="9521409"/>
              <a:ext cx="1852476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20746486" y="10575616"/>
              <a:ext cx="1852477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19"/>
            <p:cNvSpPr txBox="1">
              <a:spLocks noChangeArrowheads="1"/>
            </p:cNvSpPr>
            <p:nvPr/>
          </p:nvSpPr>
          <p:spPr bwMode="auto">
            <a:xfrm>
              <a:off x="21291015" y="9440171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Data extractor</a:t>
              </a:r>
            </a:p>
            <a:p>
              <a:pPr eaLnBrk="1" hangingPunct="1"/>
              <a:r>
                <a:rPr lang="en-US" sz="1100"/>
                <a:t>(Fortran binary) </a:t>
              </a:r>
            </a:p>
          </p:txBody>
        </p:sp>
        <p:sp>
          <p:nvSpPr>
            <p:cNvPr id="145" name="TextBox 120"/>
            <p:cNvSpPr txBox="1">
              <a:spLocks noChangeArrowheads="1"/>
            </p:cNvSpPr>
            <p:nvPr/>
          </p:nvSpPr>
          <p:spPr bwMode="auto">
            <a:xfrm>
              <a:off x="21291015" y="10497556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Data extractor</a:t>
              </a:r>
            </a:p>
            <a:p>
              <a:pPr eaLnBrk="1" hangingPunct="1"/>
              <a:r>
                <a:rPr lang="en-US" sz="1100"/>
                <a:t>(Fortran binary) 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3258800" y="5815809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3258800" y="13639801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9361088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20104497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/>
          <p:cNvGrpSpPr/>
          <p:nvPr/>
        </p:nvGrpSpPr>
        <p:grpSpPr>
          <a:xfrm>
            <a:off x="182739" y="1064744"/>
            <a:ext cx="8742164" cy="5149225"/>
            <a:chOff x="182739" y="861050"/>
            <a:chExt cx="8742164" cy="5149225"/>
          </a:xfrm>
        </p:grpSpPr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182739" y="4963835"/>
              <a:ext cx="129872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latin typeface="+mj-lt"/>
                </a:rPr>
                <a:t>Raw Data:</a:t>
              </a:r>
              <a:endParaRPr lang="en-US" sz="1400" b="1" dirty="0">
                <a:latin typeface="+mj-lt"/>
              </a:endParaRP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Various sources, formats,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Resolutions,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Coverage</a:t>
              </a:r>
              <a:endParaRPr lang="en-US" sz="1200" dirty="0">
                <a:latin typeface="+mj-lt"/>
              </a:endParaRPr>
            </a:p>
          </p:txBody>
        </p:sp>
        <p:grpSp>
          <p:nvGrpSpPr>
            <p:cNvPr id="151" name="Group 90"/>
            <p:cNvGrpSpPr/>
            <p:nvPr/>
          </p:nvGrpSpPr>
          <p:grpSpPr>
            <a:xfrm>
              <a:off x="224434" y="861050"/>
              <a:ext cx="8700469" cy="5029200"/>
              <a:chOff x="215027" y="752195"/>
              <a:chExt cx="8700469" cy="5702357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4608805" y="3375563"/>
                <a:ext cx="3257578" cy="190509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153" name="TextBox 5"/>
              <p:cNvSpPr txBox="1">
                <a:spLocks noChangeArrowheads="1"/>
              </p:cNvSpPr>
              <p:nvPr/>
            </p:nvSpPr>
            <p:spPr bwMode="auto">
              <a:xfrm>
                <a:off x="1318293" y="5408112"/>
                <a:ext cx="340825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00FF"/>
                    </a:solidFill>
                    <a:latin typeface="+mj-lt"/>
                  </a:rPr>
                  <a:t>RCMED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00FF"/>
                    </a:solidFill>
                    <a:latin typeface="+mj-lt"/>
                  </a:rPr>
                  <a:t>(Regional Climate Model Evaluation Database</a:t>
                </a:r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A large scalable database to store data from variety of sources in a common format</a:t>
                </a:r>
                <a:endParaRPr lang="en-US" sz="120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154" name="TextBox 6"/>
              <p:cNvSpPr txBox="1">
                <a:spLocks noChangeArrowheads="1"/>
              </p:cNvSpPr>
              <p:nvPr/>
            </p:nvSpPr>
            <p:spPr bwMode="auto">
              <a:xfrm>
                <a:off x="4801239" y="5408112"/>
                <a:ext cx="3083051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8000"/>
                    </a:solidFill>
                    <a:latin typeface="+mj-lt"/>
                  </a:rPr>
                  <a:t>RCMET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8000"/>
                    </a:solidFill>
                    <a:latin typeface="+mj-lt"/>
                  </a:rPr>
                  <a:t>(Regional Climate Model Evaluation Tool</a:t>
                </a:r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A library of codes for extracting data from RCMED and model and for calculating evaluation metrics</a:t>
                </a:r>
                <a:endParaRPr lang="en-US" sz="1200" dirty="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1473876" y="1556561"/>
                <a:ext cx="2928041" cy="372409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956318" y="1807704"/>
                <a:ext cx="1110430" cy="2726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Metadata</a:t>
                </a:r>
                <a:endParaRPr lang="en-US" sz="1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956318" y="229017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956318" y="2564561"/>
                <a:ext cx="1110430" cy="5631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956318" y="3122197"/>
                <a:ext cx="1110430" cy="3932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956318" y="3515476"/>
                <a:ext cx="1110430" cy="4336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56318" y="395082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2956318" y="4225211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748300" y="4524254"/>
                <a:ext cx="1470208" cy="654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  <a:latin typeface="+mj-lt"/>
                  </a:rPr>
                  <a:t>Common Format,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  <a:latin typeface="+mj-lt"/>
                  </a:rPr>
                  <a:t>Native grid,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  <a:latin typeface="+mj-lt"/>
                  </a:rPr>
                  <a:t>Efficient architecture</a:t>
                </a:r>
                <a:endParaRPr lang="en-US" sz="11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028056" y="2899957"/>
                <a:ext cx="860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j-lt"/>
                  </a:rPr>
                  <a:t>MySQL</a:t>
                </a:r>
                <a:endParaRPr 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596459" y="2791543"/>
                <a:ext cx="911260" cy="116803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Extractor for various data formats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>
                <a:off x="2048501" y="1936863"/>
                <a:ext cx="0" cy="8475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2048500" y="1935275"/>
                <a:ext cx="89366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>
                <a:stCxn id="165" idx="3"/>
              </p:cNvCxnSpPr>
              <p:nvPr/>
            </p:nvCxnSpPr>
            <p:spPr>
              <a:xfrm flipV="1">
                <a:off x="2507719" y="2426513"/>
                <a:ext cx="434443" cy="9490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 rot="5400000" flipH="1" flipV="1">
                <a:off x="2460219" y="2893620"/>
                <a:ext cx="529442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 flipV="1">
                <a:off x="2507719" y="3318837"/>
                <a:ext cx="434443" cy="567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65" idx="3"/>
              </p:cNvCxnSpPr>
              <p:nvPr/>
            </p:nvCxnSpPr>
            <p:spPr>
              <a:xfrm>
                <a:off x="2507719" y="3375561"/>
                <a:ext cx="434443" cy="356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rot="16200000" flipH="1">
                <a:off x="2368367" y="3514912"/>
                <a:ext cx="713148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 rot="16200000" flipH="1">
                <a:off x="2231946" y="3651331"/>
                <a:ext cx="985988" cy="4344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73"/>
              <p:cNvSpPr/>
              <p:nvPr/>
            </p:nvSpPr>
            <p:spPr>
              <a:xfrm>
                <a:off x="295751" y="1771178"/>
                <a:ext cx="986600" cy="33137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TRMM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66323" y="2334938"/>
                <a:ext cx="1017823" cy="42104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MODIS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" name="Diamond 175"/>
              <p:cNvSpPr/>
              <p:nvPr/>
            </p:nvSpPr>
            <p:spPr>
              <a:xfrm>
                <a:off x="215027" y="2911193"/>
                <a:ext cx="1065529" cy="454801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AIRS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" name="Hexagon 176"/>
              <p:cNvSpPr/>
              <p:nvPr/>
            </p:nvSpPr>
            <p:spPr>
              <a:xfrm>
                <a:off x="284988" y="3501971"/>
                <a:ext cx="986600" cy="409669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CERES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8" name="Regular Pentagon 177"/>
              <p:cNvSpPr/>
              <p:nvPr/>
            </p:nvSpPr>
            <p:spPr>
              <a:xfrm>
                <a:off x="266323" y="4679793"/>
                <a:ext cx="986602" cy="443808"/>
              </a:xfrm>
              <a:prstGeom prst="pentagon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ETC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64528" y="4073563"/>
                <a:ext cx="986600" cy="423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Soil moisture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4608805" y="1552437"/>
                <a:ext cx="3257578" cy="154615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4831239" y="1731174"/>
                <a:ext cx="1348953" cy="4346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Extract OBS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318239" y="1731174"/>
                <a:ext cx="1348953" cy="43460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 model data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183" name="Straight Arrow Connector 182"/>
              <p:cNvCxnSpPr>
                <a:endCxn id="182" idx="0"/>
              </p:cNvCxnSpPr>
              <p:nvPr/>
            </p:nvCxnSpPr>
            <p:spPr>
              <a:xfrm>
                <a:off x="6992716" y="1382139"/>
                <a:ext cx="0" cy="349035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Smiley Face 183"/>
              <p:cNvSpPr/>
              <p:nvPr/>
            </p:nvSpPr>
            <p:spPr>
              <a:xfrm>
                <a:off x="5772344" y="1003348"/>
                <a:ext cx="401816" cy="378791"/>
              </a:xfrm>
              <a:prstGeom prst="smileyFace">
                <a:avLst/>
              </a:prstGeom>
              <a:solidFill>
                <a:srgbClr val="F3E58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5229709" y="944705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User</a:t>
                </a:r>
              </a:p>
              <a:p>
                <a:r>
                  <a:rPr lang="en-US" sz="1400" b="1" dirty="0" smtClean="0">
                    <a:latin typeface="+mj-lt"/>
                  </a:rPr>
                  <a:t>input</a:t>
                </a:r>
                <a:endParaRPr lang="en-US" sz="1400" b="1" dirty="0">
                  <a:latin typeface="+mj-lt"/>
                </a:endParaRPr>
              </a:p>
            </p:txBody>
          </p:sp>
          <p:cxnSp>
            <p:nvCxnSpPr>
              <p:cNvPr id="186" name="Straight Arrow Connector 185"/>
              <p:cNvCxnSpPr>
                <a:stCxn id="184" idx="4"/>
              </p:cNvCxnSpPr>
              <p:nvPr/>
            </p:nvCxnSpPr>
            <p:spPr>
              <a:xfrm>
                <a:off x="5973252" y="1382139"/>
                <a:ext cx="7175" cy="274181"/>
              </a:xfrm>
              <a:prstGeom prst="straightConnector1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tangle 186"/>
              <p:cNvSpPr/>
              <p:nvPr/>
            </p:nvSpPr>
            <p:spPr>
              <a:xfrm>
                <a:off x="5059131" y="2408045"/>
                <a:ext cx="2389368" cy="5516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Regridder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  <a:latin typeface="+mj-lt"/>
                  </a:rPr>
                  <a:t>(Put the OBS &amp; model data on the same time/space grid)</a:t>
                </a:r>
                <a:endParaRPr lang="en-US" sz="11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059131" y="3757168"/>
                <a:ext cx="2389368" cy="551619"/>
              </a:xfrm>
              <a:prstGeom prst="rect">
                <a:avLst/>
              </a:prstGeom>
              <a:solidFill>
                <a:srgbClr val="EBEF9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Metrics Calculator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(Calculate evaluation metrics)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059131" y="4639291"/>
                <a:ext cx="2389368" cy="551619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Visualizer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(Plot the metrics)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190" name="Straight Arrow Connector 189"/>
              <p:cNvCxnSpPr/>
              <p:nvPr/>
            </p:nvCxnSpPr>
            <p:spPr>
              <a:xfrm rot="16200000" flipH="1">
                <a:off x="6876305" y="2282734"/>
                <a:ext cx="223625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 rot="16200000" flipH="1">
                <a:off x="5409396" y="2277864"/>
                <a:ext cx="233366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>
                <a:stCxn id="180" idx="2"/>
                <a:endCxn id="188" idx="0"/>
              </p:cNvCxnSpPr>
              <p:nvPr/>
            </p:nvCxnSpPr>
            <p:spPr>
              <a:xfrm rot="16200000" flipH="1">
                <a:off x="5916415" y="3419768"/>
                <a:ext cx="658578" cy="16221"/>
              </a:xfrm>
              <a:prstGeom prst="straightConnector1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3" name="Group 128"/>
              <p:cNvGrpSpPr/>
              <p:nvPr/>
            </p:nvGrpSpPr>
            <p:grpSpPr>
              <a:xfrm>
                <a:off x="4068940" y="1538761"/>
                <a:ext cx="762299" cy="2822785"/>
                <a:chOff x="4337145" y="1538641"/>
                <a:chExt cx="762299" cy="2822785"/>
              </a:xfrm>
            </p:grpSpPr>
            <p:cxnSp>
              <p:nvCxnSpPr>
                <p:cNvPr id="209" name="Straight Arrow Connector 208"/>
                <p:cNvCxnSpPr/>
                <p:nvPr/>
              </p:nvCxnSpPr>
              <p:spPr>
                <a:xfrm>
                  <a:off x="4487826" y="1936743"/>
                  <a:ext cx="611618" cy="0"/>
                </a:xfrm>
                <a:prstGeom prst="straightConnector1">
                  <a:avLst/>
                </a:prstGeom>
                <a:ln w="63500">
                  <a:solidFill>
                    <a:srgbClr val="FF6600"/>
                  </a:solidFill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4487826" y="1943919"/>
                  <a:ext cx="0" cy="2417507"/>
                </a:xfrm>
                <a:prstGeom prst="line">
                  <a:avLst/>
                </a:prstGeom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4337145" y="1936743"/>
                  <a:ext cx="150681" cy="8764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4338864" y="243903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4340583" y="284600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4342302" y="3318717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4344021" y="3728071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4345740" y="4088588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4347459" y="4361426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8" name="TextBox 217"/>
                <p:cNvSpPr txBox="1"/>
                <p:nvPr/>
              </p:nvSpPr>
              <p:spPr>
                <a:xfrm>
                  <a:off x="4515138" y="1538641"/>
                  <a:ext cx="4796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6600"/>
                      </a:solidFill>
                      <a:latin typeface="+mj-lt"/>
                    </a:rPr>
                    <a:t>URL</a:t>
                  </a:r>
                  <a:endParaRPr lang="en-US" sz="1400" b="1" dirty="0">
                    <a:solidFill>
                      <a:srgbClr val="FF6600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94" name="Straight Arrow Connector 193"/>
              <p:cNvCxnSpPr/>
              <p:nvPr/>
            </p:nvCxnSpPr>
            <p:spPr>
              <a:xfrm rot="5400000">
                <a:off x="6088297" y="4466103"/>
                <a:ext cx="318336" cy="370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tangle 194"/>
              <p:cNvSpPr/>
              <p:nvPr/>
            </p:nvSpPr>
            <p:spPr>
              <a:xfrm>
                <a:off x="8058947" y="2666042"/>
                <a:ext cx="856549" cy="169886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Use the re-gridded data for user’s own analyses and VIS.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196" name="Straight Arrow Connector 195"/>
              <p:cNvCxnSpPr/>
              <p:nvPr/>
            </p:nvCxnSpPr>
            <p:spPr>
              <a:xfrm>
                <a:off x="6253815" y="3542728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/>
              <p:cNvSpPr txBox="1"/>
              <p:nvPr/>
            </p:nvSpPr>
            <p:spPr>
              <a:xfrm>
                <a:off x="6318239" y="3291699"/>
                <a:ext cx="1605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Data extractor</a:t>
                </a:r>
              </a:p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(Binary or netCDF) </a:t>
                </a:r>
                <a:endParaRPr lang="en-US" sz="11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  <p:cxnSp>
            <p:nvCxnSpPr>
              <p:cNvPr id="198" name="Straight Connector 197"/>
              <p:cNvCxnSpPr>
                <a:stCxn id="174" idx="3"/>
                <a:endCxn id="165" idx="1"/>
              </p:cNvCxnSpPr>
              <p:nvPr/>
            </p:nvCxnSpPr>
            <p:spPr>
              <a:xfrm>
                <a:off x="1282351" y="1936863"/>
                <a:ext cx="314108" cy="1438698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78" idx="5"/>
                <a:endCxn id="165" idx="1"/>
              </p:cNvCxnSpPr>
              <p:nvPr/>
            </p:nvCxnSpPr>
            <p:spPr>
              <a:xfrm flipV="1">
                <a:off x="1252924" y="3375561"/>
                <a:ext cx="343535" cy="1473751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stCxn id="175" idx="6"/>
                <a:endCxn id="165" idx="1"/>
              </p:cNvCxnSpPr>
              <p:nvPr/>
            </p:nvCxnSpPr>
            <p:spPr>
              <a:xfrm>
                <a:off x="1284146" y="2545463"/>
                <a:ext cx="312313" cy="830098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>
                <a:stCxn id="179" idx="3"/>
                <a:endCxn id="165" idx="1"/>
              </p:cNvCxnSpPr>
              <p:nvPr/>
            </p:nvCxnSpPr>
            <p:spPr>
              <a:xfrm flipV="1">
                <a:off x="1251128" y="3375561"/>
                <a:ext cx="345331" cy="910001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>
                <a:stCxn id="176" idx="3"/>
                <a:endCxn id="165" idx="1"/>
              </p:cNvCxnSpPr>
              <p:nvPr/>
            </p:nvCxnSpPr>
            <p:spPr>
              <a:xfrm>
                <a:off x="1280556" y="3138594"/>
                <a:ext cx="315903" cy="236967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>
                <a:stCxn id="177" idx="0"/>
                <a:endCxn id="165" idx="1"/>
              </p:cNvCxnSpPr>
              <p:nvPr/>
            </p:nvCxnSpPr>
            <p:spPr>
              <a:xfrm flipV="1">
                <a:off x="1271588" y="3375561"/>
                <a:ext cx="324871" cy="331245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ectangle 203"/>
              <p:cNvSpPr/>
              <p:nvPr/>
            </p:nvSpPr>
            <p:spPr>
              <a:xfrm>
                <a:off x="6318239" y="944705"/>
                <a:ext cx="1348953" cy="43460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Model data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1368726" y="752195"/>
                <a:ext cx="3033191" cy="715730"/>
              </a:xfrm>
              <a:prstGeom prst="roundRect">
                <a:avLst/>
              </a:prstGeom>
              <a:solidFill>
                <a:srgbClr val="FAB318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+mj-lt"/>
                  </a:rPr>
                  <a:t>Other Data Centers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(ESG, DAAC, </a:t>
                </a:r>
                <a:r>
                  <a:rPr lang="en-US" sz="16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ExArch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Network</a:t>
                </a:r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206" name="Group 89"/>
              <p:cNvGrpSpPr/>
              <p:nvPr/>
            </p:nvGrpSpPr>
            <p:grpSpPr>
              <a:xfrm>
                <a:off x="4401918" y="1204725"/>
                <a:ext cx="827792" cy="527240"/>
                <a:chOff x="4401918" y="1204725"/>
                <a:chExt cx="827792" cy="527240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4401918" y="1204725"/>
                  <a:ext cx="827792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Arrow Connector 207"/>
                <p:cNvCxnSpPr>
                  <a:stCxn id="185" idx="1"/>
                </p:cNvCxnSpPr>
                <p:nvPr/>
              </p:nvCxnSpPr>
              <p:spPr>
                <a:xfrm rot="10800000" flipV="1">
                  <a:off x="5214345" y="1206314"/>
                  <a:ext cx="15365" cy="525651"/>
                </a:xfrm>
                <a:prstGeom prst="straightConnector1">
                  <a:avLst/>
                </a:prstGeom>
                <a:ln>
                  <a:solidFill>
                    <a:srgbClr val="000090"/>
                  </a:solidFill>
                  <a:prstDash val="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0" name="Rectangle 219"/>
          <p:cNvSpPr/>
          <p:nvPr/>
        </p:nvSpPr>
        <p:spPr>
          <a:xfrm>
            <a:off x="2204385" y="636725"/>
            <a:ext cx="5229561" cy="3337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RCMES v2.0 – High-Level Architecture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RCMES Motivation &amp; Goals</a:t>
            </a:r>
            <a:endParaRPr lang="en-US" sz="28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70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5471</TotalTime>
  <Words>2477</Words>
  <Application>Microsoft Macintosh PowerPoint</Application>
  <PresentationFormat>On-screen Show (4:3)</PresentationFormat>
  <Paragraphs>441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Slipstream</vt:lpstr>
      <vt:lpstr>1_Slipstream</vt:lpstr>
      <vt:lpstr>2_Slipstream</vt:lpstr>
      <vt:lpstr>3_Slipstream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TH-CUBED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Regional Climate Model Evaluation: A Critical Use of Observations for Establishing Core NCA Capabilities </dc:title>
  <dc:creator>Dr. Duane Waliser</dc:creator>
  <cp:lastModifiedBy>Duane Waliser</cp:lastModifiedBy>
  <cp:revision>179</cp:revision>
  <dcterms:created xsi:type="dcterms:W3CDTF">2012-11-18T06:49:52Z</dcterms:created>
  <dcterms:modified xsi:type="dcterms:W3CDTF">2013-11-06T06:25:49Z</dcterms:modified>
</cp:coreProperties>
</file>