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0" r:id="rId5"/>
    <p:sldId id="262" r:id="rId6"/>
    <p:sldId id="258" r:id="rId7"/>
    <p:sldId id="263" r:id="rId8"/>
    <p:sldId id="265" r:id="rId9"/>
    <p:sldId id="264" r:id="rId10"/>
    <p:sldId id="267" r:id="rId11"/>
    <p:sldId id="268" r:id="rId12"/>
    <p:sldId id="269" r:id="rId13"/>
    <p:sldId id="271" r:id="rId14"/>
    <p:sldId id="275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0FCE-CB9C-8F4B-9247-76B0E4F4095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9DE4A-4A2B-DB45-B938-D904C193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2344-7726-964D-BCCE-25BA7E30F0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F83F-EC86-6046-9432-531FD0547771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B4B7-043F-E04D-812A-5257AA86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4" Type="http://schemas.openxmlformats.org/officeDocument/2006/relationships/image" Target="../media/image14.ti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incubator.apache.org/" TargetMode="Externa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ev@climate.apache.org" TargetMode="External"/><Relationship Id="rId4" Type="http://schemas.openxmlformats.org/officeDocument/2006/relationships/hyperlink" Target="mailto:paul.c.loikith@jpl.nasa.gov" TargetMode="External"/><Relationship Id="rId5" Type="http://schemas.openxmlformats.org/officeDocument/2006/relationships/hyperlink" Target="mailto:huikyo.lee@jpl.nasa.gov" TargetMode="External"/><Relationship Id="rId6" Type="http://schemas.openxmlformats.org/officeDocument/2006/relationships/hyperlink" Target="mailto:paul.m.ramirez@jpl.nas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apache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805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Regional Climate Model Evaluation System (RCMES): A Training Session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6439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Paul C. Loikith, Paul Ramirez, </a:t>
            </a:r>
            <a:r>
              <a:rPr lang="en-US" sz="2400" dirty="0" err="1" smtClean="0"/>
              <a:t>Huikyo</a:t>
            </a:r>
            <a:r>
              <a:rPr lang="en-US" sz="2400" dirty="0" smtClean="0"/>
              <a:t> Lee, and the RCMES Climate and Computer Science Teams</a:t>
            </a:r>
            <a:endParaRPr lang="en-US" sz="2400" dirty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6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4339039"/>
            <a:ext cx="646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 </a:t>
            </a:r>
            <a:r>
              <a:rPr lang="en-US" dirty="0" smtClean="0"/>
              <a:t>Lund Regional-scale Climate Modeling Workshop</a:t>
            </a:r>
          </a:p>
          <a:p>
            <a:pPr algn="ctr"/>
            <a:r>
              <a:rPr lang="en-US" dirty="0" smtClean="0"/>
              <a:t>Lund, Sweden</a:t>
            </a:r>
          </a:p>
          <a:p>
            <a:pPr algn="ctr"/>
            <a:r>
              <a:rPr lang="en-US" dirty="0" smtClean="0"/>
              <a:t>June 18, 2014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359" y="5517784"/>
            <a:ext cx="839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rcmes.jpl.nasa.gov</a:t>
            </a:r>
            <a:r>
              <a:rPr lang="en-US" dirty="0" smtClean="0"/>
              <a:t> </a:t>
            </a:r>
            <a:r>
              <a:rPr lang="en-US" dirty="0" err="1" smtClean="0"/>
              <a:t>climate.apache.org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88" y="651038"/>
            <a:ext cx="9144000" cy="5970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NARCCAP Cloud-precipitation-radiation relationship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7" y="1321341"/>
            <a:ext cx="7606865" cy="4729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88" y="6051177"/>
            <a:ext cx="889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Lee, H., J. Kim, D. E. </a:t>
            </a:r>
            <a:r>
              <a:rPr lang="en-US" sz="1400" dirty="0" err="1"/>
              <a:t>Waliser</a:t>
            </a:r>
            <a:r>
              <a:rPr lang="en-US" sz="1400" dirty="0"/>
              <a:t>, P. C. Loikith, C. A. </a:t>
            </a:r>
            <a:r>
              <a:rPr lang="en-US" sz="1400" dirty="0" err="1"/>
              <a:t>Mattmann</a:t>
            </a:r>
            <a:r>
              <a:rPr lang="en-US" sz="1400" dirty="0"/>
              <a:t>, and S. McGinnis, Evaluation of simulation fidelity for precipitation, cloud fraction and insolation in the North America Regional Climate Change Assessment Program (NARCCAP), </a:t>
            </a:r>
            <a:r>
              <a:rPr lang="en-US" sz="1400" i="1" dirty="0" smtClean="0"/>
              <a:t>in review for Climate Dynamics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6632" y="1564105"/>
            <a:ext cx="1524000" cy="1069474"/>
          </a:xfrm>
          <a:prstGeom prst="rect">
            <a:avLst/>
          </a:prstGeom>
          <a:noFill/>
          <a:ln w="603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834105" y="2633579"/>
            <a:ext cx="454527" cy="208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722" y="3716421"/>
            <a:ext cx="27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Poor agreement for HRM3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2416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Evaluation of NARCCAP Temperature PDFs and Extremes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" name="Picture 3" descr="Figure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35" y="1277963"/>
            <a:ext cx="6115636" cy="4586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79619"/>
            <a:ext cx="780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Loikith, P. C., D. E. </a:t>
            </a:r>
            <a:r>
              <a:rPr lang="en-US" sz="1200" dirty="0" err="1"/>
              <a:t>Waliser</a:t>
            </a:r>
            <a:r>
              <a:rPr lang="en-US" sz="1200" dirty="0"/>
              <a:t>, J. Kim, H. Lee, B. R. </a:t>
            </a:r>
            <a:r>
              <a:rPr lang="en-US" sz="1200" dirty="0" err="1"/>
              <a:t>Lintner</a:t>
            </a:r>
            <a:r>
              <a:rPr lang="en-US" sz="1200" dirty="0"/>
              <a:t>, J. D. </a:t>
            </a:r>
            <a:r>
              <a:rPr lang="en-US" sz="1200" dirty="0" err="1"/>
              <a:t>Neelin</a:t>
            </a:r>
            <a:r>
              <a:rPr lang="en-US" sz="1200" dirty="0"/>
              <a:t>, S. McGinnis, C. </a:t>
            </a:r>
            <a:r>
              <a:rPr lang="en-US" sz="1200" dirty="0" err="1"/>
              <a:t>Mattmann</a:t>
            </a:r>
            <a:r>
              <a:rPr lang="en-US" sz="1200" dirty="0"/>
              <a:t>, and L. O. </a:t>
            </a:r>
            <a:r>
              <a:rPr lang="en-US" sz="1200" dirty="0" err="1"/>
              <a:t>Mearns</a:t>
            </a:r>
            <a:r>
              <a:rPr lang="en-US" sz="1200" dirty="0"/>
              <a:t>, Surface Temperature Probability Distributions in the NARCCAP </a:t>
            </a:r>
            <a:r>
              <a:rPr lang="en-US" sz="1200" dirty="0" err="1"/>
              <a:t>Hindcast</a:t>
            </a:r>
            <a:r>
              <a:rPr lang="en-US" sz="1200" dirty="0"/>
              <a:t> Experiment:  Evaluation Methodology, Metrics and Results</a:t>
            </a:r>
            <a:r>
              <a:rPr lang="en-US" sz="1200" dirty="0" smtClean="0"/>
              <a:t>, </a:t>
            </a:r>
            <a:r>
              <a:rPr lang="en-US" sz="1200" i="1" dirty="0" smtClean="0"/>
              <a:t>under review for </a:t>
            </a:r>
            <a:r>
              <a:rPr lang="en-US" sz="1200" i="1" dirty="0"/>
              <a:t>J. </a:t>
            </a:r>
            <a:r>
              <a:rPr lang="en-US" sz="1200" i="1" dirty="0" smtClean="0"/>
              <a:t>Climate</a:t>
            </a:r>
            <a:r>
              <a:rPr lang="en-US" sz="1200" dirty="0" smtClean="0"/>
              <a:t>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6955134" y="3713524"/>
            <a:ext cx="371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temperature </a:t>
            </a:r>
            <a:r>
              <a:rPr lang="en-US" dirty="0" err="1" smtClean="0"/>
              <a:t>skewness</a:t>
            </a:r>
            <a:endParaRPr lang="en-US" dirty="0"/>
          </a:p>
        </p:txBody>
      </p:sp>
      <p:pic>
        <p:nvPicPr>
          <p:cNvPr id="11" name="Picture 10" descr="skewness_exampl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5" y="1384650"/>
            <a:ext cx="2244350" cy="123578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643560" y="1725112"/>
            <a:ext cx="1127401" cy="316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0492" y="1093297"/>
            <a:ext cx="1623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Skewness</a:t>
            </a:r>
            <a:r>
              <a:rPr lang="en-US" dirty="0" smtClean="0"/>
              <a:t>=-1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48140"/>
            <a:ext cx="635147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models reproduce boundary between primarily positive and negative </a:t>
            </a:r>
            <a:r>
              <a:rPr lang="en-US" dirty="0" err="1" smtClean="0"/>
              <a:t>skewness</a:t>
            </a:r>
            <a:r>
              <a:rPr lang="en-US" dirty="0" smtClean="0"/>
              <a:t> well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Skewness</a:t>
            </a:r>
            <a:r>
              <a:rPr lang="en-US" dirty="0" smtClean="0"/>
              <a:t> is primarily positive in north where large warm temperature excursions occur due to infrequent warm advection from south, these are not possible on cold tail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Coherent area of negative </a:t>
            </a:r>
            <a:r>
              <a:rPr lang="en-US" dirty="0" err="1" smtClean="0"/>
              <a:t>skewness</a:t>
            </a:r>
            <a:r>
              <a:rPr lang="en-US" dirty="0" smtClean="0"/>
              <a:t> from Pacific Ocean to Great Lakes is well simulated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Observational uncertainty low-NARR and MERRA agree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1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Ongoing Model Evaluation Studies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4" name="Picture 3" descr="kmeans_4groups_Normal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5" y="1291545"/>
            <a:ext cx="2790217" cy="4071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27513"/>
            <a:ext cx="2923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K-means clustering to evaluate surface temperature variance and </a:t>
            </a:r>
            <a:r>
              <a:rPr lang="en-US" dirty="0" err="1" smtClean="0"/>
              <a:t>skewness</a:t>
            </a:r>
            <a:r>
              <a:rPr lang="en-US" dirty="0" smtClean="0"/>
              <a:t> over South America (</a:t>
            </a:r>
            <a:r>
              <a:rPr lang="en-US" dirty="0" err="1" smtClean="0"/>
              <a:t>Huikyo</a:t>
            </a:r>
            <a:r>
              <a:rPr lang="en-US" dirty="0" smtClean="0"/>
              <a:t> Lee - lead).</a:t>
            </a:r>
            <a:endParaRPr lang="en-US" dirty="0"/>
          </a:p>
        </p:txBody>
      </p:sp>
      <p:pic>
        <p:nvPicPr>
          <p:cNvPr id="6" name="Picture 5" descr="chicago_narr_slp_col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2" y="1291545"/>
            <a:ext cx="3010298" cy="1604481"/>
          </a:xfrm>
          <a:prstGeom prst="rect">
            <a:avLst/>
          </a:prstGeom>
        </p:spPr>
      </p:pic>
      <p:pic>
        <p:nvPicPr>
          <p:cNvPr id="7" name="Picture 6" descr="chicago_rcm_slp_col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2" y="3078536"/>
            <a:ext cx="3255425" cy="1612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3762" y="4759253"/>
            <a:ext cx="2962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scale meteorological patterns associated with temperature extremes over North America (Paul Loikith - lead )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/>
          <a:stretch/>
        </p:blipFill>
        <p:spPr bwMode="auto">
          <a:xfrm>
            <a:off x="6173470" y="1291545"/>
            <a:ext cx="2970530" cy="2108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6881" y="3400380"/>
            <a:ext cx="265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Bayesian model averaging for optimal multi-model ensemble configurations.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Huikyo</a:t>
            </a:r>
            <a:r>
              <a:rPr lang="en-US" dirty="0" smtClean="0"/>
              <a:t> Lee - lead)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025" y="3233305"/>
            <a:ext cx="286811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just for RCMs, CMIP data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5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Ways to Use RCMES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32" y="131178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RCMES in a virtual machine environment</a:t>
            </a:r>
          </a:p>
          <a:p>
            <a:pPr lvl="1"/>
            <a:r>
              <a:rPr lang="en-US" sz="1800" dirty="0" smtClean="0"/>
              <a:t>Downloadable from </a:t>
            </a:r>
            <a:r>
              <a:rPr lang="en-US" sz="1800" dirty="0" err="1" smtClean="0"/>
              <a:t>rcmes.jpl.nasa.gov</a:t>
            </a:r>
            <a:r>
              <a:rPr lang="en-US" sz="1800" dirty="0" smtClean="0"/>
              <a:t>/downloads</a:t>
            </a:r>
            <a:endParaRPr lang="en-US" sz="1800" dirty="0"/>
          </a:p>
          <a:p>
            <a:pPr lvl="1"/>
            <a:r>
              <a:rPr lang="en-US" sz="1800" dirty="0" smtClean="0"/>
              <a:t>Comes with all Python libraries and dependencies installed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RCMES on Mac or Linux machine</a:t>
            </a:r>
          </a:p>
          <a:p>
            <a:pPr lvl="1"/>
            <a:r>
              <a:rPr lang="en-US" sz="1800" dirty="0" smtClean="0"/>
              <a:t>Source code downloadable from </a:t>
            </a:r>
            <a:r>
              <a:rPr lang="en-US" sz="1800" dirty="0">
                <a:hlinkClick r:id="rId2"/>
              </a:rPr>
              <a:t>http://climate.incubator.apache.org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1800" dirty="0" smtClean="0"/>
              <a:t>Requires all necessary Python libraries installed on local machine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 smtClean="0"/>
              <a:t>Can interact programmatically or with a point and click user interface.</a:t>
            </a:r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26" y="4510570"/>
            <a:ext cx="2838517" cy="21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722" y="4151658"/>
            <a:ext cx="3734493" cy="238050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51823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N. America </a:t>
            </a:r>
            <a:r>
              <a:rPr lang="en-US" kern="0" dirty="0" smtClean="0">
                <a:solidFill>
                  <a:sysClr val="windowText" lastClr="000000"/>
                </a:solidFill>
              </a:rPr>
              <a:t>–NARCCAP via NCAR/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Mearns</a:t>
            </a:r>
            <a:r>
              <a:rPr lang="en-US" kern="0" dirty="0">
                <a:solidFill>
                  <a:sysClr val="windowText" lastClr="00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for U.S</a:t>
            </a:r>
            <a:r>
              <a:rPr lang="en-US" kern="0" dirty="0">
                <a:solidFill>
                  <a:sysClr val="windowText" lastClr="000000"/>
                </a:solidFill>
              </a:rPr>
              <a:t>. NCA </a:t>
            </a:r>
            <a:endParaRPr lang="en-US" kern="0" dirty="0" smtClean="0">
              <a:solidFill>
                <a:sysClr val="windowText" lastClr="000000"/>
              </a:solidFill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Africa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– collaboration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with UCT/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Hewitson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&amp; </a:t>
            </a:r>
            <a:r>
              <a:rPr lang="en-US" kern="0" dirty="0" err="1">
                <a:solidFill>
                  <a:sysClr val="windowText" lastClr="000000"/>
                </a:solidFill>
                <a:latin typeface="Trebuchet MS"/>
              </a:rPr>
              <a:t>Rossby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Ctr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/Jones 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E</a:t>
            </a:r>
            <a:r>
              <a:rPr lang="en-US" b="1" kern="0" dirty="0">
                <a:solidFill>
                  <a:sysClr val="windowText" lastClr="000000"/>
                </a:solidFill>
                <a:latin typeface="Trebuchet MS"/>
              </a:rPr>
              <a:t>. Asia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– exploring collaboration with KMA &amp; APCC,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particip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. in Sep’11 &amp; Nov’12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mtgs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endParaRPr lang="en-US" kern="0" dirty="0">
              <a:solidFill>
                <a:sysClr val="windowText" lastClr="000000"/>
              </a:solidFill>
              <a:latin typeface="Trebuchet MS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Trebuchet MS"/>
              </a:rPr>
              <a:t>S. Asia 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–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collaboration with IITM/Sanjay, participated Oct’12 &amp; Sep’13 mtgs.</a:t>
            </a:r>
            <a:endParaRPr lang="en-US" kern="0" dirty="0">
              <a:solidFill>
                <a:sysClr val="windowText" lastClr="000000"/>
              </a:solidFill>
              <a:latin typeface="Trebuchet MS"/>
            </a:endParaRP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Trebuchet MS"/>
              </a:rPr>
              <a:t>Arctic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–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participated in initial Mar’12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r>
              <a:rPr lang="en-US" kern="0" dirty="0">
                <a:solidFill>
                  <a:sysClr val="windowText" lastClr="000000"/>
                </a:solidFill>
                <a:latin typeface="Trebuchet MS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and Nov’13 and Jun’14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Caribbean, S. America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–participated in 1</a:t>
            </a:r>
            <a:r>
              <a:rPr lang="en-US" kern="0" baseline="30000" dirty="0" smtClean="0">
                <a:solidFill>
                  <a:sysClr val="windowText" lastClr="000000"/>
                </a:solidFill>
                <a:latin typeface="Trebuchet MS"/>
              </a:rPr>
              <a:t>st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major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Sep’13 and 2</a:t>
            </a:r>
            <a:r>
              <a:rPr lang="en-US" kern="0" baseline="30000" dirty="0" smtClean="0">
                <a:solidFill>
                  <a:sysClr val="windowText" lastClr="000000"/>
                </a:solidFill>
                <a:latin typeface="Trebuchet MS"/>
              </a:rPr>
              <a:t>nd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 Apr’14</a:t>
            </a:r>
          </a:p>
          <a:p>
            <a:pPr marL="171450" indent="-171450" defTabSz="914400">
              <a:buFont typeface="Arial" charset="0"/>
              <a:buChar char="•"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Trebuchet MS"/>
              </a:rPr>
              <a:t>Middle East – N. Africa </a:t>
            </a:r>
            <a:r>
              <a:rPr lang="en-US" kern="0" dirty="0" smtClean="0">
                <a:solidFill>
                  <a:sysClr val="windowText" lastClr="000000"/>
                </a:solidFill>
                <a:latin typeface="Trebuchet MS"/>
              </a:rPr>
              <a:t>–participating in initial coordinating team and Friday’s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Trebuchet MS"/>
              </a:rPr>
              <a:t>mtg</a:t>
            </a:r>
            <a:endParaRPr lang="en-US" b="1" kern="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406" y="4151658"/>
            <a:ext cx="2373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Learning RCM User Needs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Infusing Support into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rebuchet MS"/>
              </a:rPr>
              <a:t>CORDEX</a:t>
            </a:r>
            <a:endParaRPr lang="en-US" sz="24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285" y="67047"/>
            <a:ext cx="5920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CORDEX Interactions &amp; Support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5694" y="3394261"/>
            <a:ext cx="5044971" cy="369332"/>
          </a:xfrm>
          <a:prstGeom prst="rect">
            <a:avLst/>
          </a:prstGeom>
          <a:solidFill>
            <a:srgbClr val="B8C2E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Have hosted scientists &amp; students at JPL/UCLA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0829" y="2683148"/>
            <a:ext cx="73728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Typically try to support meetings by sending a climate scientist and an IT expert, provide an overview and a tutorial/training.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4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is ongoing…</a:t>
            </a:r>
          </a:p>
          <a:p>
            <a:pPr lvl="1"/>
            <a:r>
              <a:rPr lang="en-US" dirty="0" smtClean="0"/>
              <a:t>Expansion of database</a:t>
            </a:r>
          </a:p>
          <a:p>
            <a:pPr lvl="1"/>
            <a:r>
              <a:rPr lang="en-US" dirty="0" smtClean="0"/>
              <a:t>Adding more metrics to RCMET</a:t>
            </a:r>
          </a:p>
          <a:p>
            <a:pPr lvl="1"/>
            <a:r>
              <a:rPr lang="en-US" dirty="0" smtClean="0"/>
              <a:t>Growing user and developer base</a:t>
            </a:r>
          </a:p>
          <a:p>
            <a:endParaRPr lang="en-US" dirty="0"/>
          </a:p>
          <a:p>
            <a:r>
              <a:rPr lang="en-US" dirty="0" smtClean="0"/>
              <a:t>Connection to ESGF</a:t>
            </a:r>
          </a:p>
          <a:p>
            <a:endParaRPr lang="en-US" dirty="0"/>
          </a:p>
          <a:p>
            <a:r>
              <a:rPr lang="en-US" dirty="0" smtClean="0"/>
              <a:t>Improving user experience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67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rcmes.jpl.nasa.gov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http://climate.apache.org/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Email team members or </a:t>
            </a:r>
            <a:r>
              <a:rPr lang="en-US" dirty="0" smtClean="0">
                <a:hlinkClick r:id="rId3"/>
              </a:rPr>
              <a:t>dev@climate.apache.org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Contacts:</a:t>
            </a:r>
          </a:p>
          <a:p>
            <a:pPr marL="0" indent="0">
              <a:buNone/>
            </a:pPr>
            <a:r>
              <a:rPr lang="en-US" dirty="0" smtClean="0"/>
              <a:t>Paul Loikith:  </a:t>
            </a:r>
            <a:r>
              <a:rPr lang="en-US" dirty="0" smtClean="0">
                <a:hlinkClick r:id="rId4"/>
              </a:rPr>
              <a:t>paul.c.loikith@jpl.nasa.gov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Kyo</a:t>
            </a:r>
            <a:r>
              <a:rPr lang="en-US" dirty="0" smtClean="0"/>
              <a:t> Lee:  </a:t>
            </a:r>
            <a:r>
              <a:rPr lang="en-US" dirty="0" smtClean="0">
                <a:hlinkClick r:id="rId5"/>
              </a:rPr>
              <a:t>huikyo.lee@jpl.nasa.gov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Paul Ramirez:  </a:t>
            </a:r>
            <a:r>
              <a:rPr lang="en-US" dirty="0" smtClean="0">
                <a:hlinkClick r:id="rId6"/>
              </a:rPr>
              <a:t>paul.m.ramirez@jpl.nasa.gov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385" y="116779"/>
            <a:ext cx="8941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Does everyone have RCMES working in Virtual Box?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/>
              <a:t>https://</a:t>
            </a:r>
            <a:r>
              <a:rPr lang="en-US" sz="2400" dirty="0" err="1"/>
              <a:t>www.virtualbox.org</a:t>
            </a:r>
            <a:r>
              <a:rPr lang="en-US" sz="2400" dirty="0"/>
              <a:t>/wiki/Downloads</a:t>
            </a:r>
            <a:r>
              <a:rPr lang="en-US" sz="2400" dirty="0" smtClean="0">
                <a:effectLst/>
              </a:rPr>
              <a:t> 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32" y="3496056"/>
            <a:ext cx="821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Move on to activity #1…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016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829" y="1810067"/>
            <a:ext cx="840131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8-8:45:  Welcome and introduction to RCMES</a:t>
            </a:r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8:45-9:15:  RCMES demo and installation</a:t>
            </a:r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9:15-10:00:  Activity #1:  Evaluation with CORDEX Africa data</a:t>
            </a:r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10:00-10:15:  Break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10:15-10:30:  Introduction to Activity #2:  How to customize scripts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10:30-11:00:  Activity #2:  Evaluation with EURO CORDEX</a:t>
            </a:r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11:00-11:15:  Other ways to use RCMES</a:t>
            </a:r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11:15-12:00:  Introduction to the Apache Open Climate Workbench:  What powers RCMES and how to get involved with development. 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51094" y="3875587"/>
            <a:ext cx="9195094" cy="7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2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RCMES Motivation &amp; Goals</a:t>
            </a:r>
            <a:endParaRPr lang="en-US" sz="28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619125"/>
            <a:ext cx="7040562" cy="168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3029914"/>
            <a:ext cx="8877794" cy="236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231775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512763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Make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observation datasets, with some emphasis on satellite data,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more accessible to the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RCM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community.</a:t>
            </a:r>
          </a:p>
          <a:p>
            <a:pPr marL="461963" lvl="1" indent="-231775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512763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Make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the evaluation process for regional climate models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simpler, quicker and physically more comprehensive. </a:t>
            </a: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 marL="461963" lvl="1" indent="-231775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512763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Provide researchers </a:t>
            </a:r>
            <a:r>
              <a:rPr lang="en-GB" sz="2000" dirty="0" smtClean="0">
                <a:latin typeface="Calibri" charset="0"/>
              </a:rPr>
              <a:t>more </a:t>
            </a:r>
            <a:r>
              <a:rPr lang="en-GB" sz="2000" dirty="0">
                <a:latin typeface="Calibri" charset="0"/>
              </a:rPr>
              <a:t>time </a:t>
            </a:r>
            <a:r>
              <a:rPr lang="en-GB" sz="2000" dirty="0" smtClean="0">
                <a:latin typeface="Calibri" charset="0"/>
              </a:rPr>
              <a:t>to spend on analysing </a:t>
            </a:r>
            <a:r>
              <a:rPr lang="en-GB" sz="2000" dirty="0">
                <a:latin typeface="Calibri" charset="0"/>
              </a:rPr>
              <a:t>results and less time coding and worrying about file formats, data </a:t>
            </a:r>
            <a:r>
              <a:rPr lang="en-GB" sz="2000" dirty="0" smtClean="0">
                <a:latin typeface="Calibri" charset="0"/>
              </a:rPr>
              <a:t>transfers, etc.</a:t>
            </a:r>
            <a:endParaRPr lang="en-GB" sz="2000" dirty="0">
              <a:latin typeface="Calibri" charset="0"/>
            </a:endParaRPr>
          </a:p>
          <a:p>
            <a:pPr marL="336550" indent="-336550">
              <a:spcBef>
                <a:spcPts val="4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63996"/>
            <a:ext cx="8762332" cy="106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2" indent="-117475">
              <a:spcBef>
                <a:spcPts val="500"/>
              </a:spcBef>
              <a:buFont typeface="Arial" charset="0"/>
              <a:buChar char="•"/>
              <a:tabLst>
                <a:tab pos="230188" algn="l"/>
                <a:tab pos="3365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 Quantify model </a:t>
            </a: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strengths/weaknesses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for development/improvement efforts</a:t>
            </a: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 marL="233363" lvl="2" indent="-117475">
              <a:spcBef>
                <a:spcPts val="500"/>
              </a:spcBef>
              <a:buFont typeface="Arial" charset="0"/>
              <a:buChar char="•"/>
              <a:tabLst>
                <a:tab pos="230188" algn="l"/>
                <a:tab pos="3365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charset="0"/>
              </a:rPr>
              <a:t> 	Improved understanding of uncertainties in 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predictions</a:t>
            </a:r>
            <a:endParaRPr lang="en-GB" sz="2000" dirty="0">
              <a:solidFill>
                <a:srgbClr val="000000"/>
              </a:solidFill>
              <a:latin typeface="Calibri" charset="0"/>
            </a:endParaRPr>
          </a:p>
          <a:p>
            <a:pPr marL="233363" indent="-117475">
              <a:spcBef>
                <a:spcPts val="400"/>
              </a:spcBef>
              <a:tabLst>
                <a:tab pos="230188" algn="l"/>
                <a:tab pos="3365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19" y="2506477"/>
            <a:ext cx="89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319" y="5394664"/>
            <a:ext cx="119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57669" y="2444745"/>
            <a:ext cx="8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RCMES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5905957" y="1589302"/>
            <a:ext cx="339041" cy="1536459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98" y="47357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The Regional Climate Model Evaluation System (RCMES)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" y="1731576"/>
            <a:ext cx="907166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Joint collaboration:  </a:t>
            </a:r>
            <a:r>
              <a:rPr lang="en-US" sz="2800" dirty="0" smtClean="0">
                <a:solidFill>
                  <a:srgbClr val="FF0000"/>
                </a:solidFill>
              </a:rPr>
              <a:t>JPL/NASA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UCLA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000000"/>
                </a:solidFill>
              </a:rPr>
              <a:t>Two main components	</a:t>
            </a:r>
          </a:p>
          <a:p>
            <a:pPr marL="971550" lvl="1" indent="-514350">
              <a:buAutoNum type="arabicParenR"/>
            </a:pPr>
            <a:r>
              <a:rPr lang="en-US" sz="2000" dirty="0" smtClean="0">
                <a:solidFill>
                  <a:srgbClr val="000000"/>
                </a:solidFill>
              </a:rPr>
              <a:t>Database of observations</a:t>
            </a:r>
          </a:p>
          <a:p>
            <a:pPr marL="971550" lvl="1" indent="-514350">
              <a:buAutoNum type="arabicParenR"/>
            </a:pPr>
            <a:r>
              <a:rPr lang="en-US" sz="2000" dirty="0" smtClean="0">
                <a:solidFill>
                  <a:srgbClr val="000000"/>
                </a:solidFill>
              </a:rPr>
              <a:t>Evaluation Toolkit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Python-based open source software powered by the Apache Open Climate Workbench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4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Meet the RCMES Team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28303"/>
            <a:ext cx="9143999" cy="463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Climate Science Team: 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Duane </a:t>
            </a:r>
            <a:r>
              <a:rPr lang="en-US" sz="2200" b="1" dirty="0" err="1" smtClean="0">
                <a:solidFill>
                  <a:schemeClr val="tx1"/>
                </a:solidFill>
              </a:rPr>
              <a:t>Waliser</a:t>
            </a:r>
            <a:r>
              <a:rPr lang="en-US" sz="2200" b="1" dirty="0" smtClean="0">
                <a:solidFill>
                  <a:schemeClr val="tx1"/>
                </a:solidFill>
              </a:rPr>
              <a:t> (PI, JPL/Caltech, UCLA)</a:t>
            </a:r>
            <a:r>
              <a:rPr lang="en-US" sz="2200" dirty="0" smtClean="0">
                <a:solidFill>
                  <a:schemeClr val="tx1"/>
                </a:solidFill>
              </a:rPr>
              <a:t>, Paul Loikith (JPL/Caltech), </a:t>
            </a:r>
            <a:r>
              <a:rPr lang="en-US" sz="2200" dirty="0" err="1" smtClean="0">
                <a:solidFill>
                  <a:schemeClr val="tx1"/>
                </a:solidFill>
              </a:rPr>
              <a:t>Huikyo</a:t>
            </a:r>
            <a:r>
              <a:rPr lang="en-US" sz="2200" dirty="0" smtClean="0">
                <a:solidFill>
                  <a:schemeClr val="tx1"/>
                </a:solidFill>
              </a:rPr>
              <a:t> Lee (JPL/Caltech), </a:t>
            </a:r>
            <a:r>
              <a:rPr lang="en-US" sz="2200" dirty="0" err="1" smtClean="0">
                <a:solidFill>
                  <a:schemeClr val="tx1"/>
                </a:solidFill>
              </a:rPr>
              <a:t>Jinwon</a:t>
            </a:r>
            <a:r>
              <a:rPr lang="en-US" sz="2200" dirty="0" smtClean="0">
                <a:solidFill>
                  <a:schemeClr val="tx1"/>
                </a:solidFill>
              </a:rPr>
              <a:t> Kim (UCLA), Kim Whitehall (Howard University),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Danielle </a:t>
            </a:r>
            <a:r>
              <a:rPr lang="en-US" sz="2200" dirty="0" err="1" smtClean="0">
                <a:solidFill>
                  <a:schemeClr val="tx1"/>
                </a:solidFill>
              </a:rPr>
              <a:t>Groenen</a:t>
            </a:r>
            <a:r>
              <a:rPr lang="en-US" sz="2200" dirty="0" smtClean="0">
                <a:solidFill>
                  <a:schemeClr val="tx1"/>
                </a:solidFill>
              </a:rPr>
              <a:t> (Florida State University)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Computer Science/Development Team:</a:t>
            </a:r>
          </a:p>
          <a:p>
            <a:pPr marL="0" indent="0">
              <a:buNone/>
            </a:pPr>
            <a:r>
              <a:rPr lang="en-US" sz="2200" b="1" dirty="0" smtClean="0"/>
              <a:t>Chris </a:t>
            </a:r>
            <a:r>
              <a:rPr lang="en-US" sz="2200" b="1" dirty="0" err="1" smtClean="0"/>
              <a:t>Mattmann</a:t>
            </a:r>
            <a:r>
              <a:rPr lang="en-US" sz="2200" b="1" dirty="0" smtClean="0"/>
              <a:t> (PI, JPL/Caltech, UCLA)</a:t>
            </a:r>
            <a:r>
              <a:rPr lang="en-US" sz="2200" dirty="0" smtClean="0"/>
              <a:t>, Paul Ramirez (JPL/Caltech), </a:t>
            </a:r>
          </a:p>
          <a:p>
            <a:pPr marL="0" indent="0">
              <a:buNone/>
            </a:pPr>
            <a:r>
              <a:rPr lang="en-US" sz="2200" dirty="0" smtClean="0"/>
              <a:t>Cameron </a:t>
            </a:r>
            <a:r>
              <a:rPr lang="en-US" sz="2200" dirty="0" err="1" smtClean="0"/>
              <a:t>Goodale</a:t>
            </a:r>
            <a:r>
              <a:rPr lang="en-US" sz="2200" dirty="0" smtClean="0"/>
              <a:t> (JPL/Caltech), Michael Joyce (JPL/Caltech), </a:t>
            </a:r>
          </a:p>
          <a:p>
            <a:pPr marL="0" indent="0">
              <a:buNone/>
            </a:pPr>
            <a:r>
              <a:rPr lang="en-US" sz="2200" dirty="0" err="1" smtClean="0"/>
              <a:t>Maziyar</a:t>
            </a:r>
            <a:r>
              <a:rPr lang="en-US" sz="2200" dirty="0" smtClean="0"/>
              <a:t> </a:t>
            </a:r>
            <a:r>
              <a:rPr lang="en-US" sz="2200" dirty="0" err="1" smtClean="0"/>
              <a:t>Boustani</a:t>
            </a:r>
            <a:r>
              <a:rPr lang="en-US" sz="2200" dirty="0" smtClean="0"/>
              <a:t> (JPL/Caltech), Andrew Hart (JPL/Caltech), </a:t>
            </a:r>
          </a:p>
          <a:p>
            <a:pPr marL="0" indent="0">
              <a:buNone/>
            </a:pPr>
            <a:r>
              <a:rPr lang="en-US" sz="2200" dirty="0" err="1" smtClean="0"/>
              <a:t>Shakeh</a:t>
            </a:r>
            <a:r>
              <a:rPr lang="en-US" sz="2200" dirty="0" smtClean="0"/>
              <a:t> </a:t>
            </a:r>
            <a:r>
              <a:rPr lang="en-US" sz="2200" dirty="0" err="1" smtClean="0"/>
              <a:t>Khudikyan</a:t>
            </a:r>
            <a:r>
              <a:rPr lang="en-US" sz="2200" dirty="0" smtClean="0"/>
              <a:t> (JPL/Caltech), </a:t>
            </a:r>
          </a:p>
          <a:p>
            <a:pPr marL="0" indent="0">
              <a:buNone/>
            </a:pPr>
            <a:r>
              <a:rPr lang="en-US" sz="2200" dirty="0" err="1" smtClean="0"/>
              <a:t>Jesslyn</a:t>
            </a:r>
            <a:r>
              <a:rPr lang="en-US" sz="2200" dirty="0" smtClean="0"/>
              <a:t> </a:t>
            </a:r>
            <a:r>
              <a:rPr lang="en-US" sz="2200" dirty="0" err="1" smtClean="0"/>
              <a:t>Whittel</a:t>
            </a:r>
            <a:r>
              <a:rPr lang="en-US" sz="2200" dirty="0" smtClean="0"/>
              <a:t> (University of California, Berkeley), </a:t>
            </a:r>
          </a:p>
          <a:p>
            <a:pPr marL="0" indent="0">
              <a:buNone/>
            </a:pPr>
            <a:r>
              <a:rPr lang="en-US" sz="2200" dirty="0" smtClean="0"/>
              <a:t>Alex Goodman (Colorado State University)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5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832102" y="562215"/>
            <a:ext cx="7780885" cy="1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9"/>
          <p:cNvGrpSpPr>
            <a:grpSpLocks/>
          </p:cNvGrpSpPr>
          <p:nvPr/>
        </p:nvGrpSpPr>
        <p:grpSpPr bwMode="auto">
          <a:xfrm>
            <a:off x="12641263" y="6010275"/>
            <a:ext cx="10771187" cy="7848600"/>
            <a:chOff x="13258800" y="5791994"/>
            <a:chExt cx="10770394" cy="7849394"/>
          </a:xfrm>
        </p:grpSpPr>
        <p:sp>
          <p:nvSpPr>
            <p:cNvPr id="10" name="Title 13"/>
            <p:cNvSpPr txBox="1">
              <a:spLocks/>
            </p:cNvSpPr>
            <p:nvPr/>
          </p:nvSpPr>
          <p:spPr>
            <a:xfrm>
              <a:off x="13954881" y="5969000"/>
              <a:ext cx="8938021" cy="1036131"/>
            </a:xfrm>
            <a:prstGeom prst="rect">
              <a:avLst/>
            </a:prstGeom>
            <a:solidFill>
              <a:srgbClr val="CCFFCC"/>
            </a:solidFill>
          </p:spPr>
          <p:txBody>
            <a:bodyPr lIns="0" rIns="0" bIns="0" anchor="b">
              <a:normAutofit fontScale="97500" lnSpcReduction="1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69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RCMES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8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High-level technical architecture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4884400" y="12184600"/>
              <a:ext cx="400146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0000FF"/>
                  </a:solidFill>
                  <a:latin typeface="Arial" charset="0"/>
                </a:rPr>
                <a:t>RCMED</a:t>
              </a:r>
            </a:p>
            <a:p>
              <a:pPr algn="ctr" eaLnBrk="1" hangingPunct="1"/>
              <a:r>
                <a:rPr lang="en-US" sz="1400" dirty="0">
                  <a:solidFill>
                    <a:srgbClr val="0000FF"/>
                  </a:solidFill>
                  <a:latin typeface="Arial" charset="0"/>
                </a:rPr>
                <a:t>(Regional Climate Model Evaluation Database)</a:t>
              </a:r>
            </a:p>
            <a:p>
              <a:pPr algn="ctr" eaLnBrk="1" hangingPunct="1"/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A large scalable database to store data in a common format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19151909" y="12174355"/>
              <a:ext cx="374099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008000"/>
                  </a:solidFill>
                  <a:latin typeface="Arial" charset="0"/>
                </a:rPr>
                <a:t>RCMET</a:t>
              </a:r>
            </a:p>
            <a:p>
              <a:pPr algn="ctr" eaLnBrk="1" hangingPunct="1"/>
              <a:r>
                <a:rPr lang="en-US" sz="1400" dirty="0">
                  <a:solidFill>
                    <a:srgbClr val="008000"/>
                  </a:solidFill>
                  <a:latin typeface="Arial" charset="0"/>
                </a:rPr>
                <a:t>(Regional Climate Model Evaluation Toolkit)</a:t>
              </a:r>
            </a:p>
            <a:p>
              <a:pPr algn="ctr" eaLnBrk="1" hangingPunct="1"/>
              <a:r>
                <a:rPr lang="en-US" sz="1600" dirty="0">
                  <a:solidFill>
                    <a:srgbClr val="008000"/>
                  </a:solidFill>
                  <a:latin typeface="Arial" charset="0"/>
                </a:rPr>
                <a:t>A library of codes for extracting data from RCMED and model and for calculating evaluation metrics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13384440" y="12174355"/>
              <a:ext cx="14450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800000"/>
                  </a:solidFill>
                  <a:latin typeface="Arial" charset="0"/>
                </a:rPr>
                <a:t>Raw Data:</a:t>
              </a:r>
            </a:p>
            <a:p>
              <a:pPr algn="ctr" eaLnBrk="1" hangingPunct="1"/>
              <a:r>
                <a:rPr lang="en-US" sz="1600" dirty="0">
                  <a:solidFill>
                    <a:srgbClr val="800000"/>
                  </a:solidFill>
                  <a:latin typeface="Arial" charset="0"/>
                </a:rPr>
                <a:t>Various Formats,</a:t>
              </a:r>
            </a:p>
            <a:p>
              <a:pPr algn="ctr" eaLnBrk="1" hangingPunct="1"/>
              <a:r>
                <a:rPr lang="en-US" sz="1600" dirty="0">
                  <a:solidFill>
                    <a:srgbClr val="800000"/>
                  </a:solidFill>
                  <a:latin typeface="Arial" charset="0"/>
                </a:rPr>
                <a:t>Resolutions,</a:t>
              </a:r>
            </a:p>
            <a:p>
              <a:pPr algn="ctr" eaLnBrk="1" hangingPunct="1"/>
              <a:r>
                <a:rPr lang="en-US" sz="1600" dirty="0">
                  <a:solidFill>
                    <a:srgbClr val="800000"/>
                  </a:solidFill>
                  <a:latin typeface="Arial" charset="0"/>
                </a:rPr>
                <a:t>Coverage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974564" y="7754304"/>
              <a:ext cx="3712385" cy="414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954228" y="8033771"/>
              <a:ext cx="1349276" cy="303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Metadata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954228" y="8570400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954228" y="8875231"/>
              <a:ext cx="1349276" cy="627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54228" y="9496007"/>
              <a:ext cx="1349276" cy="43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54228" y="9932613"/>
              <a:ext cx="1349276" cy="482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954228" y="10416850"/>
              <a:ext cx="1349276" cy="303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954228" y="10723268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727232" y="11128122"/>
              <a:ext cx="1828665" cy="5191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Common Format,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Native grid,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Efficient </a:t>
              </a:r>
              <a:r>
                <a:rPr lang="en-US" sz="16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architecture</a:t>
              </a:r>
            </a:p>
          </p:txBody>
        </p:sp>
        <p:sp>
          <p:nvSpPr>
            <p:cNvPr id="24" name="TextBox 69"/>
            <p:cNvSpPr txBox="1">
              <a:spLocks noChangeArrowheads="1"/>
            </p:cNvSpPr>
            <p:nvPr/>
          </p:nvSpPr>
          <p:spPr bwMode="auto">
            <a:xfrm>
              <a:off x="17114164" y="9248545"/>
              <a:ext cx="1075862" cy="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MySQL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230330" y="9127669"/>
              <a:ext cx="1014337" cy="129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Extractor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733530" y="8176660"/>
              <a:ext cx="0" cy="943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6" idx="1"/>
            </p:cNvCxnSpPr>
            <p:nvPr/>
          </p:nvCxnSpPr>
          <p:spPr>
            <a:xfrm>
              <a:off x="15733530" y="8176660"/>
              <a:ext cx="1220698" cy="79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3"/>
              <a:endCxn id="17" idx="1"/>
            </p:cNvCxnSpPr>
            <p:nvPr/>
          </p:nvCxnSpPr>
          <p:spPr>
            <a:xfrm flipV="1">
              <a:off x="16244667" y="8721228"/>
              <a:ext cx="709561" cy="1055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8" idx="1"/>
            </p:cNvCxnSpPr>
            <p:nvPr/>
          </p:nvCxnSpPr>
          <p:spPr>
            <a:xfrm flipV="1">
              <a:off x="16244667" y="9188001"/>
              <a:ext cx="709561" cy="589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9" idx="1"/>
            </p:cNvCxnSpPr>
            <p:nvPr/>
          </p:nvCxnSpPr>
          <p:spPr>
            <a:xfrm flipV="1">
              <a:off x="16244667" y="9715104"/>
              <a:ext cx="709561" cy="61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3"/>
              <a:endCxn id="20" idx="1"/>
            </p:cNvCxnSpPr>
            <p:nvPr/>
          </p:nvCxnSpPr>
          <p:spPr>
            <a:xfrm>
              <a:off x="16244667" y="9777022"/>
              <a:ext cx="709561" cy="396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1" idx="1"/>
            </p:cNvCxnSpPr>
            <p:nvPr/>
          </p:nvCxnSpPr>
          <p:spPr>
            <a:xfrm>
              <a:off x="16244667" y="9777022"/>
              <a:ext cx="709561" cy="792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22" idx="1"/>
            </p:cNvCxnSpPr>
            <p:nvPr/>
          </p:nvCxnSpPr>
          <p:spPr>
            <a:xfrm>
              <a:off x="16244667" y="9777022"/>
              <a:ext cx="709561" cy="10970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13649296" y="7992492"/>
              <a:ext cx="1098469" cy="3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TRMM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615961" y="8619618"/>
              <a:ext cx="1133392" cy="4683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MODIS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3561990" y="9243568"/>
              <a:ext cx="1185776" cy="50487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AIRS</a:t>
              </a:r>
            </a:p>
          </p:txBody>
        </p:sp>
        <p:sp>
          <p:nvSpPr>
            <p:cNvPr id="37" name="Hexagon 36"/>
            <p:cNvSpPr/>
            <p:nvPr/>
          </p:nvSpPr>
          <p:spPr>
            <a:xfrm>
              <a:off x="13636597" y="9918324"/>
              <a:ext cx="1098469" cy="45565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SWE</a:t>
              </a:r>
            </a:p>
          </p:txBody>
        </p:sp>
        <p:sp>
          <p:nvSpPr>
            <p:cNvPr id="38" name="Regular Pentagon 37"/>
            <p:cNvSpPr/>
            <p:nvPr/>
          </p:nvSpPr>
          <p:spPr>
            <a:xfrm>
              <a:off x="13615961" y="11228144"/>
              <a:ext cx="1098469" cy="493763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ETC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614374" y="10553389"/>
              <a:ext cx="1098469" cy="47153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Soil moisture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771576" y="8194125"/>
              <a:ext cx="466691" cy="156225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4771576" y="8854592"/>
              <a:ext cx="466691" cy="90179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4771576" y="9513470"/>
              <a:ext cx="466691" cy="24291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749352" y="9756383"/>
              <a:ext cx="488914" cy="39691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4712843" y="9756383"/>
              <a:ext cx="525423" cy="10589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5"/>
            </p:cNvCxnSpPr>
            <p:nvPr/>
          </p:nvCxnSpPr>
          <p:spPr>
            <a:xfrm flipV="1">
              <a:off x="14714430" y="9756383"/>
              <a:ext cx="523836" cy="16606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18905121" y="7794035"/>
              <a:ext cx="3623996" cy="41422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151166" y="7992492"/>
              <a:ext cx="1501664" cy="484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OBS data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806806" y="7992492"/>
              <a:ext cx="1500078" cy="484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RCM data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806806" y="7120866"/>
              <a:ext cx="1500078" cy="4842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RCM data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8471766" y="8176660"/>
              <a:ext cx="679400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471766" y="8184599"/>
              <a:ext cx="0" cy="268949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6" idx="3"/>
            </p:cNvCxnSpPr>
            <p:nvPr/>
          </p:nvCxnSpPr>
          <p:spPr>
            <a:xfrm>
              <a:off x="18303504" y="8184599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305090" y="8735517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308265" y="9188001"/>
              <a:ext cx="16667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8309853" y="9715104"/>
              <a:ext cx="166675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311440" y="10169175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313028" y="10570852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8314615" y="10874096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2"/>
              <a:endCxn id="48" idx="0"/>
            </p:cNvCxnSpPr>
            <p:nvPr/>
          </p:nvCxnSpPr>
          <p:spPr>
            <a:xfrm>
              <a:off x="21557639" y="7605102"/>
              <a:ext cx="0" cy="38738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miley Face 59"/>
            <p:cNvSpPr/>
            <p:nvPr/>
          </p:nvSpPr>
          <p:spPr>
            <a:xfrm>
              <a:off x="19916285" y="7182785"/>
              <a:ext cx="447642" cy="422318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TextBox 106"/>
            <p:cNvSpPr txBox="1">
              <a:spLocks noChangeArrowheads="1"/>
            </p:cNvSpPr>
            <p:nvPr/>
          </p:nvSpPr>
          <p:spPr bwMode="auto">
            <a:xfrm>
              <a:off x="19230640" y="7129365"/>
              <a:ext cx="73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/>
                <a:t>user</a:t>
              </a:r>
            </a:p>
            <a:p>
              <a:pPr eaLnBrk="1" hangingPunct="1"/>
              <a:r>
                <a:rPr lang="en-US" sz="1600" b="1" dirty="0"/>
                <a:t>choice</a:t>
              </a:r>
            </a:p>
          </p:txBody>
        </p:sp>
        <p:cxnSp>
          <p:nvCxnSpPr>
            <p:cNvPr id="62" name="Straight Arrow Connector 61"/>
            <p:cNvCxnSpPr>
              <a:stCxn id="60" idx="4"/>
            </p:cNvCxnSpPr>
            <p:nvPr/>
          </p:nvCxnSpPr>
          <p:spPr>
            <a:xfrm>
              <a:off x="20140105" y="7605102"/>
              <a:ext cx="7937" cy="30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9405147" y="8813313"/>
              <a:ext cx="2658866" cy="612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Regridder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Put the OBS &amp; RCM data on the same grid for comparison</a:t>
              </a: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19405147" y="9867519"/>
              <a:ext cx="2658866" cy="609662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Metrics Calculator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Calculate comparison metrics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405147" y="10939190"/>
              <a:ext cx="2658866" cy="6128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Visualizer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Plot the metrics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1546527" y="8487842"/>
              <a:ext cx="11112" cy="325471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9919460" y="8476729"/>
              <a:ext cx="11111" cy="336584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0729025" y="9432500"/>
              <a:ext cx="1587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14"/>
            <p:cNvSpPr txBox="1">
              <a:spLocks noChangeArrowheads="1"/>
            </p:cNvSpPr>
            <p:nvPr/>
          </p:nvSpPr>
          <p:spPr bwMode="auto">
            <a:xfrm>
              <a:off x="18423891" y="7756754"/>
              <a:ext cx="562189" cy="3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FF6600"/>
                  </a:solidFill>
                </a:rPr>
                <a:t>URL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20729025" y="10489882"/>
              <a:ext cx="0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2598962" y="8476729"/>
              <a:ext cx="869886" cy="2821272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User</a:t>
              </a:r>
              <a:r>
                <a:rPr lang="ja-JP" alt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sz="18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 own codes for ANAL and VIS.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0729025" y="9521409"/>
              <a:ext cx="185247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0746486" y="10575616"/>
              <a:ext cx="1852477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19"/>
            <p:cNvSpPr txBox="1">
              <a:spLocks noChangeArrowheads="1"/>
            </p:cNvSpPr>
            <p:nvPr/>
          </p:nvSpPr>
          <p:spPr bwMode="auto">
            <a:xfrm>
              <a:off x="21291015" y="9440171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/>
                <a:t>Data extractor</a:t>
              </a:r>
            </a:p>
            <a:p>
              <a:pPr eaLnBrk="1" hangingPunct="1"/>
              <a:r>
                <a:rPr lang="en-US" sz="1100" dirty="0"/>
                <a:t>(Fortran binary) </a:t>
              </a:r>
            </a:p>
          </p:txBody>
        </p:sp>
        <p:sp>
          <p:nvSpPr>
            <p:cNvPr id="75" name="TextBox 120"/>
            <p:cNvSpPr txBox="1">
              <a:spLocks noChangeArrowheads="1"/>
            </p:cNvSpPr>
            <p:nvPr/>
          </p:nvSpPr>
          <p:spPr bwMode="auto">
            <a:xfrm>
              <a:off x="21291015" y="10497556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/>
                <a:t>Data extractor</a:t>
              </a:r>
            </a:p>
            <a:p>
              <a:pPr eaLnBrk="1" hangingPunct="1"/>
              <a:r>
                <a:rPr lang="en-US" sz="1100" dirty="0"/>
                <a:t>(Fortran binary) 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258800" y="5815809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258800" y="13639801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9361088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20104497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12793663" y="6162675"/>
            <a:ext cx="10771187" cy="7848600"/>
            <a:chOff x="13258800" y="5791994"/>
            <a:chExt cx="10770394" cy="7849394"/>
          </a:xfrm>
        </p:grpSpPr>
        <p:sp>
          <p:nvSpPr>
            <p:cNvPr id="81" name="Title 13"/>
            <p:cNvSpPr txBox="1">
              <a:spLocks/>
            </p:cNvSpPr>
            <p:nvPr/>
          </p:nvSpPr>
          <p:spPr>
            <a:xfrm>
              <a:off x="13954881" y="5969000"/>
              <a:ext cx="8938021" cy="1036131"/>
            </a:xfrm>
            <a:prstGeom prst="rect">
              <a:avLst/>
            </a:prstGeom>
            <a:solidFill>
              <a:srgbClr val="CCFFCC"/>
            </a:solidFill>
          </p:spPr>
          <p:txBody>
            <a:bodyPr lIns="0" rIns="0" bIns="0" anchor="b">
              <a:normAutofit fontScale="97500" lnSpcReduction="10000"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69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RCMES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/>
              </a:r>
              <a:br>
                <a:rPr lang="en-US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</a:br>
              <a:r>
                <a:rPr lang="en-US" sz="3282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High-level technical architecture</a:t>
              </a:r>
            </a:p>
          </p:txBody>
        </p:sp>
        <p:sp>
          <p:nvSpPr>
            <p:cNvPr id="82" name="TextBox 5"/>
            <p:cNvSpPr txBox="1">
              <a:spLocks noChangeArrowheads="1"/>
            </p:cNvSpPr>
            <p:nvPr/>
          </p:nvSpPr>
          <p:spPr bwMode="auto">
            <a:xfrm>
              <a:off x="14884400" y="12184600"/>
              <a:ext cx="400146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0000FF"/>
                  </a:solidFill>
                  <a:latin typeface="Arial" charset="0"/>
                </a:rPr>
                <a:t>RCMED</a:t>
              </a:r>
            </a:p>
            <a:p>
              <a:pPr algn="ctr" eaLnBrk="1" hangingPunct="1"/>
              <a:r>
                <a:rPr lang="en-US" sz="1400" dirty="0">
                  <a:solidFill>
                    <a:srgbClr val="0000FF"/>
                  </a:solidFill>
                  <a:latin typeface="Arial" charset="0"/>
                </a:rPr>
                <a:t>(Regional Climate Model Evaluation Database)</a:t>
              </a:r>
            </a:p>
            <a:p>
              <a:pPr algn="ctr" eaLnBrk="1" hangingPunct="1"/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A large scalable database to store data in a common format</a:t>
              </a:r>
            </a:p>
          </p:txBody>
        </p:sp>
        <p:sp>
          <p:nvSpPr>
            <p:cNvPr id="83" name="TextBox 6"/>
            <p:cNvSpPr txBox="1">
              <a:spLocks noChangeArrowheads="1"/>
            </p:cNvSpPr>
            <p:nvPr/>
          </p:nvSpPr>
          <p:spPr bwMode="auto">
            <a:xfrm>
              <a:off x="19151909" y="12174355"/>
              <a:ext cx="374099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008000"/>
                  </a:solidFill>
                  <a:latin typeface="Arial" charset="0"/>
                </a:rPr>
                <a:t>RCMET</a:t>
              </a:r>
            </a:p>
            <a:p>
              <a:pPr algn="ctr" eaLnBrk="1" hangingPunct="1"/>
              <a:r>
                <a:rPr lang="en-US" sz="1400" dirty="0">
                  <a:solidFill>
                    <a:srgbClr val="008000"/>
                  </a:solidFill>
                  <a:latin typeface="Arial" charset="0"/>
                </a:rPr>
                <a:t>(Regional Climate Model Evaluation Toolkit)</a:t>
              </a:r>
            </a:p>
            <a:p>
              <a:pPr algn="ctr" eaLnBrk="1" hangingPunct="1"/>
              <a:r>
                <a:rPr lang="en-US" sz="1600" dirty="0">
                  <a:solidFill>
                    <a:srgbClr val="008000"/>
                  </a:solidFill>
                  <a:latin typeface="Arial" charset="0"/>
                </a:rPr>
                <a:t>A library of codes for extracting data from RCMED and model and for calculating evaluation metrics</a:t>
              </a:r>
            </a:p>
          </p:txBody>
        </p:sp>
        <p:sp>
          <p:nvSpPr>
            <p:cNvPr id="84" name="TextBox 5"/>
            <p:cNvSpPr txBox="1">
              <a:spLocks noChangeArrowheads="1"/>
            </p:cNvSpPr>
            <p:nvPr/>
          </p:nvSpPr>
          <p:spPr bwMode="auto">
            <a:xfrm>
              <a:off x="13384440" y="12174355"/>
              <a:ext cx="14450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800000"/>
                  </a:solidFill>
                  <a:latin typeface="Arial" charset="0"/>
                </a:rPr>
                <a:t>Raw Data:</a:t>
              </a:r>
            </a:p>
            <a:p>
              <a:pPr algn="ctr" eaLnBrk="1" hangingPunct="1"/>
              <a:r>
                <a:rPr lang="en-US" sz="1600" dirty="0">
                  <a:solidFill>
                    <a:srgbClr val="800000"/>
                  </a:solidFill>
                  <a:latin typeface="Arial" charset="0"/>
                </a:rPr>
                <a:t>Various Formats,</a:t>
              </a:r>
            </a:p>
            <a:p>
              <a:pPr algn="ctr" eaLnBrk="1" hangingPunct="1"/>
              <a:r>
                <a:rPr lang="en-US" sz="1600" dirty="0">
                  <a:solidFill>
                    <a:srgbClr val="800000"/>
                  </a:solidFill>
                  <a:latin typeface="Arial" charset="0"/>
                </a:rPr>
                <a:t>Resolutions,</a:t>
              </a:r>
            </a:p>
            <a:p>
              <a:pPr algn="ctr" eaLnBrk="1" hangingPunct="1"/>
              <a:r>
                <a:rPr lang="en-US" sz="1600" dirty="0">
                  <a:solidFill>
                    <a:srgbClr val="800000"/>
                  </a:solidFill>
                  <a:latin typeface="Arial" charset="0"/>
                </a:rPr>
                <a:t>Coverage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4974564" y="7754304"/>
              <a:ext cx="3712385" cy="41422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954228" y="8033771"/>
              <a:ext cx="1349276" cy="30324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Metadata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954228" y="8570400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954228" y="8875231"/>
              <a:ext cx="1349276" cy="627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Data Table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954228" y="9496007"/>
              <a:ext cx="1349276" cy="4366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954228" y="9932613"/>
              <a:ext cx="1349276" cy="482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954228" y="10416850"/>
              <a:ext cx="1349276" cy="303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954228" y="10723268"/>
              <a:ext cx="1349276" cy="303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Data Table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727232" y="11128122"/>
              <a:ext cx="1828665" cy="5191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Common Format,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Native grid,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Efficient </a:t>
              </a:r>
              <a:r>
                <a:rPr lang="en-US" sz="16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architecture</a:t>
              </a:r>
            </a:p>
          </p:txBody>
        </p:sp>
        <p:sp>
          <p:nvSpPr>
            <p:cNvPr id="94" name="TextBox 69"/>
            <p:cNvSpPr txBox="1">
              <a:spLocks noChangeArrowheads="1"/>
            </p:cNvSpPr>
            <p:nvPr/>
          </p:nvSpPr>
          <p:spPr bwMode="auto">
            <a:xfrm>
              <a:off x="17114164" y="9248545"/>
              <a:ext cx="1075862" cy="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MySQL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230330" y="9127669"/>
              <a:ext cx="1014337" cy="129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Extractor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5733530" y="8176660"/>
              <a:ext cx="0" cy="9430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86" idx="1"/>
            </p:cNvCxnSpPr>
            <p:nvPr/>
          </p:nvCxnSpPr>
          <p:spPr>
            <a:xfrm>
              <a:off x="15733530" y="8176660"/>
              <a:ext cx="1220698" cy="79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5" idx="3"/>
              <a:endCxn id="87" idx="1"/>
            </p:cNvCxnSpPr>
            <p:nvPr/>
          </p:nvCxnSpPr>
          <p:spPr>
            <a:xfrm flipV="1">
              <a:off x="16244667" y="8721228"/>
              <a:ext cx="709561" cy="1055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88" idx="1"/>
            </p:cNvCxnSpPr>
            <p:nvPr/>
          </p:nvCxnSpPr>
          <p:spPr>
            <a:xfrm flipV="1">
              <a:off x="16244667" y="9188001"/>
              <a:ext cx="709561" cy="5890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89" idx="1"/>
            </p:cNvCxnSpPr>
            <p:nvPr/>
          </p:nvCxnSpPr>
          <p:spPr>
            <a:xfrm flipV="1">
              <a:off x="16244667" y="9715104"/>
              <a:ext cx="709561" cy="61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3"/>
              <a:endCxn id="90" idx="1"/>
            </p:cNvCxnSpPr>
            <p:nvPr/>
          </p:nvCxnSpPr>
          <p:spPr>
            <a:xfrm>
              <a:off x="16244667" y="9777022"/>
              <a:ext cx="709561" cy="396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91" idx="1"/>
            </p:cNvCxnSpPr>
            <p:nvPr/>
          </p:nvCxnSpPr>
          <p:spPr>
            <a:xfrm>
              <a:off x="16244667" y="9777022"/>
              <a:ext cx="709561" cy="792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92" idx="1"/>
            </p:cNvCxnSpPr>
            <p:nvPr/>
          </p:nvCxnSpPr>
          <p:spPr>
            <a:xfrm>
              <a:off x="16244667" y="9777022"/>
              <a:ext cx="709561" cy="10970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ounded Rectangle 103"/>
            <p:cNvSpPr/>
            <p:nvPr/>
          </p:nvSpPr>
          <p:spPr>
            <a:xfrm>
              <a:off x="13649296" y="7992492"/>
              <a:ext cx="1098469" cy="3683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TRMM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13615961" y="8619618"/>
              <a:ext cx="1133392" cy="4683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MODIS</a:t>
              </a:r>
            </a:p>
          </p:txBody>
        </p:sp>
        <p:sp>
          <p:nvSpPr>
            <p:cNvPr id="106" name="Diamond 105"/>
            <p:cNvSpPr/>
            <p:nvPr/>
          </p:nvSpPr>
          <p:spPr>
            <a:xfrm>
              <a:off x="13561990" y="9243568"/>
              <a:ext cx="1185776" cy="50487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AIRS</a:t>
              </a:r>
            </a:p>
          </p:txBody>
        </p:sp>
        <p:sp>
          <p:nvSpPr>
            <p:cNvPr id="107" name="Hexagon 106"/>
            <p:cNvSpPr/>
            <p:nvPr/>
          </p:nvSpPr>
          <p:spPr>
            <a:xfrm>
              <a:off x="13636597" y="9918324"/>
              <a:ext cx="1098469" cy="45565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SWE</a:t>
              </a:r>
            </a:p>
          </p:txBody>
        </p:sp>
        <p:sp>
          <p:nvSpPr>
            <p:cNvPr id="108" name="Regular Pentagon 107"/>
            <p:cNvSpPr/>
            <p:nvPr/>
          </p:nvSpPr>
          <p:spPr>
            <a:xfrm>
              <a:off x="13615961" y="11228144"/>
              <a:ext cx="1098469" cy="493763"/>
            </a:xfrm>
            <a:prstGeom prst="pentagon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ETC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3614374" y="10553389"/>
              <a:ext cx="1098469" cy="47153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Soil moisture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14771576" y="8194125"/>
              <a:ext cx="466691" cy="156225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14771576" y="8854592"/>
              <a:ext cx="466691" cy="901791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14771576" y="9513470"/>
              <a:ext cx="466691" cy="24291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14749352" y="9756383"/>
              <a:ext cx="488914" cy="39691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14712843" y="9756383"/>
              <a:ext cx="525423" cy="10589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08" idx="5"/>
            </p:cNvCxnSpPr>
            <p:nvPr/>
          </p:nvCxnSpPr>
          <p:spPr>
            <a:xfrm flipV="1">
              <a:off x="14714430" y="9756383"/>
              <a:ext cx="523836" cy="16606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18905121" y="7794035"/>
              <a:ext cx="3623996" cy="41422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151166" y="7992492"/>
              <a:ext cx="1501664" cy="484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OBS data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806806" y="7992492"/>
              <a:ext cx="1500078" cy="4842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Extract RCM data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806806" y="7120866"/>
              <a:ext cx="1500078" cy="4842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RCM data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18471766" y="8176660"/>
              <a:ext cx="679400" cy="0"/>
            </a:xfrm>
            <a:prstGeom prst="straightConnector1">
              <a:avLst/>
            </a:prstGeom>
            <a:ln w="63500">
              <a:solidFill>
                <a:srgbClr val="FF66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471766" y="8184599"/>
              <a:ext cx="0" cy="2689497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86" idx="3"/>
            </p:cNvCxnSpPr>
            <p:nvPr/>
          </p:nvCxnSpPr>
          <p:spPr>
            <a:xfrm>
              <a:off x="18303504" y="8184599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8305090" y="8735517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308265" y="9188001"/>
              <a:ext cx="16667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309853" y="9715104"/>
              <a:ext cx="166675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311440" y="10169175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8313028" y="10570852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8314615" y="10874096"/>
              <a:ext cx="168263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19" idx="2"/>
              <a:endCxn id="118" idx="0"/>
            </p:cNvCxnSpPr>
            <p:nvPr/>
          </p:nvCxnSpPr>
          <p:spPr>
            <a:xfrm>
              <a:off x="21557639" y="7605102"/>
              <a:ext cx="0" cy="387389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Smiley Face 129"/>
            <p:cNvSpPr/>
            <p:nvPr/>
          </p:nvSpPr>
          <p:spPr>
            <a:xfrm>
              <a:off x="19916285" y="7182785"/>
              <a:ext cx="447642" cy="422318"/>
            </a:xfrm>
            <a:prstGeom prst="smileyFace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1" name="TextBox 106"/>
            <p:cNvSpPr txBox="1">
              <a:spLocks noChangeArrowheads="1"/>
            </p:cNvSpPr>
            <p:nvPr/>
          </p:nvSpPr>
          <p:spPr bwMode="auto">
            <a:xfrm>
              <a:off x="19230640" y="7129365"/>
              <a:ext cx="7360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/>
                <a:t>user</a:t>
              </a:r>
            </a:p>
            <a:p>
              <a:pPr eaLnBrk="1" hangingPunct="1"/>
              <a:r>
                <a:rPr lang="en-US" sz="1600" b="1" dirty="0"/>
                <a:t>choice</a:t>
              </a:r>
            </a:p>
          </p:txBody>
        </p:sp>
        <p:cxnSp>
          <p:nvCxnSpPr>
            <p:cNvPr id="132" name="Straight Arrow Connector 131"/>
            <p:cNvCxnSpPr>
              <a:stCxn id="130" idx="4"/>
            </p:cNvCxnSpPr>
            <p:nvPr/>
          </p:nvCxnSpPr>
          <p:spPr>
            <a:xfrm>
              <a:off x="20140105" y="7605102"/>
              <a:ext cx="7937" cy="30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9405147" y="8813313"/>
              <a:ext cx="2658866" cy="612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Regridder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Put the OBS &amp; RCM data on the same grid for comparison</a:t>
              </a: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19405147" y="9867519"/>
              <a:ext cx="2658866" cy="609662"/>
            </a:xfrm>
            <a:prstGeom prst="rect">
              <a:avLst/>
            </a:prstGeom>
            <a:solidFill>
              <a:srgbClr val="EBEF9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Metrics Calculator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Calculate comparison metrics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9405147" y="10939190"/>
              <a:ext cx="2658866" cy="6128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Visualizer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Plot the metrics</a:t>
              </a: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21546527" y="8487842"/>
              <a:ext cx="11112" cy="325471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9919460" y="8476729"/>
              <a:ext cx="11111" cy="336584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20729025" y="9432500"/>
              <a:ext cx="1587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14"/>
            <p:cNvSpPr txBox="1">
              <a:spLocks noChangeArrowheads="1"/>
            </p:cNvSpPr>
            <p:nvPr/>
          </p:nvSpPr>
          <p:spPr bwMode="auto">
            <a:xfrm>
              <a:off x="18423891" y="7756754"/>
              <a:ext cx="562189" cy="30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FF6600"/>
                  </a:solidFill>
                </a:rPr>
                <a:t>URL</a:t>
              </a: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20729025" y="10489882"/>
              <a:ext cx="0" cy="435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22598962" y="8476729"/>
              <a:ext cx="869886" cy="2821272"/>
            </a:xfrm>
            <a:prstGeom prst="rect">
              <a:avLst/>
            </a:prstGeom>
            <a:solidFill>
              <a:srgbClr val="F3E58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User</a:t>
              </a:r>
              <a:r>
                <a:rPr lang="ja-JP" altLang="en-US" sz="1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sz="18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 own codes for ANAL and VIS.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20729025" y="9521409"/>
              <a:ext cx="1852476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20746486" y="10575616"/>
              <a:ext cx="1852477" cy="79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19"/>
            <p:cNvSpPr txBox="1">
              <a:spLocks noChangeArrowheads="1"/>
            </p:cNvSpPr>
            <p:nvPr/>
          </p:nvSpPr>
          <p:spPr bwMode="auto">
            <a:xfrm>
              <a:off x="21291015" y="9440171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/>
                <a:t>Data extractor</a:t>
              </a:r>
            </a:p>
            <a:p>
              <a:pPr eaLnBrk="1" hangingPunct="1"/>
              <a:r>
                <a:rPr lang="en-US" sz="1100" dirty="0"/>
                <a:t>(Fortran binary) </a:t>
              </a:r>
            </a:p>
          </p:txBody>
        </p:sp>
        <p:sp>
          <p:nvSpPr>
            <p:cNvPr id="145" name="TextBox 120"/>
            <p:cNvSpPr txBox="1">
              <a:spLocks noChangeArrowheads="1"/>
            </p:cNvSpPr>
            <p:nvPr/>
          </p:nvSpPr>
          <p:spPr bwMode="auto">
            <a:xfrm>
              <a:off x="21291015" y="10497556"/>
              <a:ext cx="1785938" cy="47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/>
                <a:t>Data extractor</a:t>
              </a:r>
            </a:p>
            <a:p>
              <a:pPr eaLnBrk="1" hangingPunct="1"/>
              <a:r>
                <a:rPr lang="en-US" sz="1100" dirty="0"/>
                <a:t>(Fortran binary) 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3258800" y="5815809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258800" y="13639801"/>
              <a:ext cx="10768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9361088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0104497" y="9715104"/>
              <a:ext cx="7847807" cy="15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>
            <a:off x="182739" y="1064744"/>
            <a:ext cx="8742164" cy="5152731"/>
            <a:chOff x="182739" y="861050"/>
            <a:chExt cx="8742164" cy="5152731"/>
          </a:xfrm>
        </p:grpSpPr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182739" y="4785541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151" name="Group 90"/>
            <p:cNvGrpSpPr/>
            <p:nvPr/>
          </p:nvGrpSpPr>
          <p:grpSpPr>
            <a:xfrm>
              <a:off x="205061" y="861050"/>
              <a:ext cx="8719842" cy="5152731"/>
              <a:chOff x="195654" y="752195"/>
              <a:chExt cx="8719842" cy="5842423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153" name="TextBox 5"/>
              <p:cNvSpPr txBox="1">
                <a:spLocks noChangeArrowheads="1"/>
              </p:cNvSpPr>
              <p:nvPr/>
            </p:nvSpPr>
            <p:spPr bwMode="auto">
              <a:xfrm>
                <a:off x="1271588" y="5408112"/>
                <a:ext cx="3290512" cy="977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154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186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Toolkit)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library of codes for extracting data from RCMED and model and for calculating evaluation metrics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956318" y="246888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956318" y="2732753"/>
                <a:ext cx="1110430" cy="3951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rgbClr val="7F7F7F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7F7F7F"/>
                  </a:solidFill>
                  <a:latin typeface="+mj-lt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rgbClr val="7F7F7F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rgbClr val="7F7F7F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rgbClr val="7F7F7F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rgbClr val="7F7F7F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1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  <a:latin typeface="+mj-lt"/>
                  </a:rPr>
                  <a:t>Extractor for various data formats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stCxn id="165" idx="3"/>
              </p:cNvCxnSpPr>
              <p:nvPr/>
            </p:nvCxnSpPr>
            <p:spPr>
              <a:xfrm flipV="1">
                <a:off x="2507719" y="2666042"/>
                <a:ext cx="434443" cy="709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V="1">
                <a:off x="2507718" y="2959664"/>
                <a:ext cx="434444" cy="4158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6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6" name="Diamond 175"/>
              <p:cNvSpPr/>
              <p:nvPr/>
            </p:nvSpPr>
            <p:spPr>
              <a:xfrm>
                <a:off x="195654" y="2911193"/>
                <a:ext cx="115627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77" name="Hexagon 176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78" name="Regular Pentagon 177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183" name="Straight Arrow Connector 182"/>
              <p:cNvCxnSpPr>
                <a:endCxn id="182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Smiley Face 183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186" name="Straight Arrow Connector 185"/>
              <p:cNvCxnSpPr>
                <a:stCxn id="184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86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  <a:latin typeface="+mj-lt"/>
                  </a:rPr>
                  <a:t>(Put the OBS &amp; model data on the same time/space grid)</a:t>
                </a:r>
                <a:endParaRPr lang="en-US" sz="11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Metrics Calculator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(Calculate evaluation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90" name="Straight Arrow Connector 189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stCxn id="180" idx="2"/>
                <a:endCxn id="188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3" name="Group 128"/>
              <p:cNvGrpSpPr/>
              <p:nvPr/>
            </p:nvGrpSpPr>
            <p:grpSpPr>
              <a:xfrm>
                <a:off x="4066748" y="1538761"/>
                <a:ext cx="764491" cy="2822785"/>
                <a:chOff x="4334953" y="1538641"/>
                <a:chExt cx="764491" cy="2822785"/>
              </a:xfrm>
            </p:grpSpPr>
            <p:cxnSp>
              <p:nvCxnSpPr>
                <p:cNvPr id="209" name="Straight Arrow Connector 208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4334953" y="2613362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334953" y="2970605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TextBox 217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94" name="Straight Arrow Connector 19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8058947" y="26660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>
                <a:off x="6253815" y="3542728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oli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/>
              <p:cNvSpPr txBox="1"/>
              <p:nvPr/>
            </p:nvSpPr>
            <p:spPr>
              <a:xfrm>
                <a:off x="6318239" y="32916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98" name="Straight Connector 197"/>
              <p:cNvCxnSpPr>
                <a:stCxn id="174" idx="3"/>
                <a:endCxn id="16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78" idx="5"/>
                <a:endCxn id="16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75" idx="6"/>
                <a:endCxn id="16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79" idx="3"/>
                <a:endCxn id="16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stCxn id="176" idx="3"/>
                <a:endCxn id="165" idx="1"/>
              </p:cNvCxnSpPr>
              <p:nvPr/>
            </p:nvCxnSpPr>
            <p:spPr>
              <a:xfrm>
                <a:off x="1351933" y="3138594"/>
                <a:ext cx="244526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>
                <a:stCxn id="177" idx="0"/>
                <a:endCxn id="16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ectangle 203"/>
              <p:cNvSpPr/>
              <p:nvPr/>
            </p:nvSpPr>
            <p:spPr>
              <a:xfrm>
                <a:off x="6318239" y="944705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1167014" y="752195"/>
                <a:ext cx="3234903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(ESG, DAAC,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206" name="Group 89"/>
              <p:cNvGrpSpPr/>
              <p:nvPr/>
            </p:nvGrpSpPr>
            <p:grpSpPr>
              <a:xfrm>
                <a:off x="4401918" y="1204725"/>
                <a:ext cx="827792" cy="527240"/>
                <a:chOff x="4401918" y="1204725"/>
                <a:chExt cx="827792" cy="527240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/>
                <p:cNvCxnSpPr>
                  <a:stCxn id="185" idx="1"/>
                </p:cNvCxnSpPr>
                <p:nvPr/>
              </p:nvCxnSpPr>
              <p:spPr>
                <a:xfrm rot="10800000" flipV="1">
                  <a:off x="5214345" y="1206314"/>
                  <a:ext cx="15365" cy="525651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0" name="Rectangle 219"/>
          <p:cNvSpPr/>
          <p:nvPr/>
        </p:nvSpPr>
        <p:spPr>
          <a:xfrm>
            <a:off x="2204385" y="636725"/>
            <a:ext cx="5229561" cy="3337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Regional Climate Model Evaluation System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2496827" y="3235158"/>
            <a:ext cx="288334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PostgreSQL</a:t>
            </a:r>
          </a:p>
        </p:txBody>
      </p:sp>
    </p:spTree>
    <p:extLst>
      <p:ext uri="{BB962C8B-B14F-4D97-AF65-F5344CB8AC3E}">
        <p14:creationId xmlns:p14="http://schemas.microsoft.com/office/powerpoint/2010/main" val="21803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Temperature (</a:t>
            </a:r>
            <a:r>
              <a:rPr lang="en-US" dirty="0" smtClean="0">
                <a:solidFill>
                  <a:srgbClr val="FF0000"/>
                </a:solidFill>
              </a:rPr>
              <a:t>AIRS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Precipitation (</a:t>
            </a:r>
            <a:r>
              <a:rPr lang="en-US" dirty="0" smtClean="0">
                <a:solidFill>
                  <a:srgbClr val="FF0000"/>
                </a:solidFill>
              </a:rPr>
              <a:t>TRMM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CPC</a:t>
            </a:r>
            <a:r>
              <a:rPr lang="en-US" dirty="0"/>
              <a:t>, GPCP)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Radiation/clouds (</a:t>
            </a:r>
            <a:r>
              <a:rPr lang="en-US" dirty="0" smtClean="0">
                <a:solidFill>
                  <a:srgbClr val="FF0000"/>
                </a:solidFill>
              </a:rPr>
              <a:t>CERES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MODIS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Sea surface height (</a:t>
            </a:r>
            <a:r>
              <a:rPr lang="en-US" dirty="0" smtClean="0">
                <a:solidFill>
                  <a:srgbClr val="FF0000"/>
                </a:solidFill>
              </a:rPr>
              <a:t>AVISO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Sea surface temperature (</a:t>
            </a:r>
            <a:r>
              <a:rPr lang="en-US" dirty="0" smtClean="0">
                <a:solidFill>
                  <a:srgbClr val="FF0000"/>
                </a:solidFill>
              </a:rPr>
              <a:t>AMSRE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Winds (</a:t>
            </a:r>
            <a:r>
              <a:rPr lang="en-US" dirty="0" err="1" smtClean="0">
                <a:solidFill>
                  <a:srgbClr val="FF0000"/>
                </a:solidFill>
              </a:rPr>
              <a:t>QuikSCAT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Multivariate reanalysis (</a:t>
            </a:r>
            <a:r>
              <a:rPr lang="en-US" dirty="0">
                <a:solidFill>
                  <a:srgbClr val="3366FF"/>
                </a:solidFill>
              </a:rPr>
              <a:t>MERRA, NARR, </a:t>
            </a:r>
            <a:r>
              <a:rPr lang="en-US" dirty="0" smtClean="0">
                <a:solidFill>
                  <a:srgbClr val="3366FF"/>
                </a:solidFill>
              </a:rPr>
              <a:t>NLDAS, ERA-Interim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Snow Water Equivalent (</a:t>
            </a:r>
            <a:r>
              <a:rPr lang="en-US" dirty="0" smtClean="0">
                <a:solidFill>
                  <a:srgbClr val="FF0000"/>
                </a:solidFill>
              </a:rPr>
              <a:t>SNODAS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Evapotranspiration (</a:t>
            </a:r>
            <a:r>
              <a:rPr lang="en-US" dirty="0" smtClean="0">
                <a:solidFill>
                  <a:srgbClr val="FF0000"/>
                </a:solidFill>
              </a:rPr>
              <a:t>RHEAS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More to come…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2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Regional Climate Model Evaluation Database (RCMED)</a:t>
            </a:r>
            <a:br>
              <a:rPr lang="en-US" sz="2800" dirty="0" smtClean="0">
                <a:solidFill>
                  <a:srgbClr val="3366FF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Remote Sensing</a:t>
            </a:r>
            <a:r>
              <a:rPr lang="en-US" sz="2800" dirty="0"/>
              <a:t>,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In Situ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3366FF"/>
                </a:solidFill>
              </a:rPr>
              <a:t> Reanalysis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11" y="3959772"/>
            <a:ext cx="4032689" cy="19890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23870" y="46017"/>
            <a:ext cx="6051550" cy="114300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Evaluation of Cloud Computing for Storage &amp; Application of NASA Observations</a:t>
            </a:r>
            <a:endParaRPr lang="en-US" sz="24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0" y="1189038"/>
            <a:ext cx="6772275" cy="49466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Challenge</a:t>
            </a:r>
          </a:p>
          <a:p>
            <a:pPr lvl="1"/>
            <a:r>
              <a:rPr lang="en-US" dirty="0" smtClean="0">
                <a:latin typeface="Calibri" charset="0"/>
              </a:rPr>
              <a:t>Regional climate model evaluation with daily temporal resolution to assess representation of extreme events.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More voluminous, requires scalability in </a:t>
            </a:r>
            <a:r>
              <a:rPr lang="en-US" dirty="0" smtClean="0">
                <a:latin typeface="Calibri" charset="0"/>
              </a:rPr>
              <a:t>web services, system throughput, </a:t>
            </a:r>
            <a:r>
              <a:rPr lang="en-US" dirty="0">
                <a:latin typeface="Calibri" charset="0"/>
              </a:rPr>
              <a:t>and also </a:t>
            </a:r>
            <a:r>
              <a:rPr lang="en-US" dirty="0" smtClean="0">
                <a:latin typeface="Calibri" charset="0"/>
              </a:rPr>
              <a:t>elasticity based on study demands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Objective</a:t>
            </a:r>
          </a:p>
          <a:p>
            <a:pPr lvl="1"/>
            <a:r>
              <a:rPr lang="en-US" dirty="0" smtClean="0">
                <a:latin typeface="Calibri" charset="0"/>
              </a:rPr>
              <a:t>Understand and evaluate popular cloud computing technologies, and provide a framework for selecting the best one for supporting Regional Climate Model Evaluation System (RCMES) &amp; applications such as the National Climate Assessment and IPCC’s CORDEX regional model evaluations.</a:t>
            </a: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Results </a:t>
            </a:r>
          </a:p>
          <a:p>
            <a:pPr lvl="1"/>
            <a:r>
              <a:rPr lang="en-US" dirty="0" smtClean="0">
                <a:latin typeface="Calibri" charset="0"/>
              </a:rPr>
              <a:t>Conducted evaluation demonstrating 44 %</a:t>
            </a:r>
            <a:br>
              <a:rPr lang="en-US" dirty="0" smtClean="0">
                <a:latin typeface="Calibri" charset="0"/>
              </a:rPr>
            </a:br>
            <a:r>
              <a:rPr lang="en-US" dirty="0" err="1" smtClean="0">
                <a:latin typeface="Calibri" charset="0"/>
              </a:rPr>
              <a:t>avg</a:t>
            </a:r>
            <a:r>
              <a:rPr lang="en-US" dirty="0" smtClean="0">
                <a:latin typeface="Calibri" charset="0"/>
              </a:rPr>
              <a:t> query time speedup of </a:t>
            </a:r>
            <a:r>
              <a:rPr lang="en-US" dirty="0" err="1" smtClean="0">
                <a:latin typeface="Calibri" charset="0"/>
              </a:rPr>
              <a:t>PostGIS</a:t>
            </a:r>
            <a:r>
              <a:rPr lang="en-US" dirty="0" smtClean="0">
                <a:latin typeface="Calibri" charset="0"/>
              </a:rPr>
              <a:t> over MySQL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5 years of 5 parameters of </a:t>
            </a:r>
            <a:r>
              <a:rPr lang="en-US" dirty="0" err="1" smtClean="0">
                <a:latin typeface="Calibri" charset="0"/>
              </a:rPr>
              <a:t>obs</a:t>
            </a:r>
            <a:r>
              <a:rPr lang="en-US" dirty="0" smtClean="0">
                <a:latin typeface="Calibri" charset="0"/>
              </a:rPr>
              <a:t> data in RCMES</a:t>
            </a:r>
          </a:p>
          <a:p>
            <a:pPr lvl="1"/>
            <a:r>
              <a:rPr lang="en-US" dirty="0" smtClean="0">
                <a:latin typeface="Calibri" charset="0"/>
              </a:rPr>
              <a:t>Will incorporate into RCMES to facilitate NCA</a:t>
            </a:r>
          </a:p>
          <a:p>
            <a:pPr marL="457200" lvl="1" indent="0">
              <a:buNone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  and CORDEX regional model evaluations.</a:t>
            </a:r>
          </a:p>
          <a:p>
            <a:pPr marL="457200" lvl="1" indent="0">
              <a:buNone/>
            </a:pPr>
            <a:endParaRPr lang="en-US" dirty="0">
              <a:latin typeface="Calibri" charset="0"/>
            </a:endParaRP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46" y="1189017"/>
            <a:ext cx="1830201" cy="24402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" y="6396335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C. Mattmann</a:t>
            </a:r>
            <a:r>
              <a:rPr lang="en-US" sz="1200" dirty="0" smtClean="0"/>
              <a:t>, D. </a:t>
            </a:r>
            <a:r>
              <a:rPr lang="en-US" sz="1200" dirty="0" err="1" smtClean="0"/>
              <a:t>Waliser</a:t>
            </a:r>
            <a:r>
              <a:rPr lang="en-US" sz="1200" dirty="0" smtClean="0"/>
              <a:t>, J. Kim, C. </a:t>
            </a:r>
            <a:r>
              <a:rPr lang="en-US" sz="1200" dirty="0" err="1" smtClean="0"/>
              <a:t>Goodale</a:t>
            </a:r>
            <a:r>
              <a:rPr lang="en-US" sz="1200" dirty="0" smtClean="0"/>
              <a:t>, A. Hart, P. Ramirez, D. Crichton, P. </a:t>
            </a:r>
            <a:r>
              <a:rPr lang="en-US" sz="1200" dirty="0" err="1" smtClean="0"/>
              <a:t>Zimdars</a:t>
            </a:r>
            <a:r>
              <a:rPr lang="en-US" sz="1200" dirty="0" smtClean="0"/>
              <a:t>, M. </a:t>
            </a:r>
            <a:r>
              <a:rPr lang="en-US" sz="1200" dirty="0" err="1" smtClean="0"/>
              <a:t>Boustani</a:t>
            </a:r>
            <a:r>
              <a:rPr lang="en-US" sz="1200" dirty="0" smtClean="0"/>
              <a:t>, H. Lee, P. </a:t>
            </a:r>
            <a:r>
              <a:rPr lang="en-US" sz="1200" dirty="0" err="1" smtClean="0"/>
              <a:t>Loikith</a:t>
            </a:r>
            <a:r>
              <a:rPr lang="en-US" sz="1200" dirty="0" smtClean="0"/>
              <a:t>, K. Whitehall, C. Jack, B. </a:t>
            </a:r>
            <a:r>
              <a:rPr lang="en-US" sz="1200" dirty="0" err="1" smtClean="0"/>
              <a:t>Hewitson</a:t>
            </a:r>
            <a:r>
              <a:rPr lang="en-US" sz="1200" dirty="0" smtClean="0"/>
              <a:t>. Cloud Computing and Virtualization Within the Regional Climate Model and Evaluation System. </a:t>
            </a:r>
            <a:r>
              <a:rPr lang="en-US" sz="1200" i="1" dirty="0" smtClean="0"/>
              <a:t>Earth Science Informatics</a:t>
            </a:r>
            <a:r>
              <a:rPr lang="en-US" sz="1200" dirty="0" smtClean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348422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359" y="72987"/>
            <a:ext cx="828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Regional Climate Model Evaluation Toolkit (RCMET)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89" y="751762"/>
            <a:ext cx="904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Interpolates observations and models to common grid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User defined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Bi-linear, </a:t>
            </a:r>
            <a:r>
              <a:rPr lang="en-US" dirty="0" err="1" smtClean="0"/>
              <a:t>scipy.interpolate.griddata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Computes and visualizes commonly used metrics (bias, Taylor Diagrams, etc.)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RCMET is built as a Python library with a growing number of useful functions to facilitate model evaluation.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605"/>
            <a:ext cx="3595141" cy="2655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235" y="3296605"/>
            <a:ext cx="1876000" cy="183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34" y="3103117"/>
            <a:ext cx="3110628" cy="27050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00977"/>
            <a:ext cx="9143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Kim, J., D. E. </a:t>
            </a:r>
            <a:r>
              <a:rPr lang="en-US" sz="1400" dirty="0" err="1"/>
              <a:t>Waliser</a:t>
            </a:r>
            <a:r>
              <a:rPr lang="en-US" sz="1400" dirty="0"/>
              <a:t>, C. A. </a:t>
            </a:r>
            <a:r>
              <a:rPr lang="en-US" sz="1400" dirty="0" err="1"/>
              <a:t>Mattmann</a:t>
            </a:r>
            <a:r>
              <a:rPr lang="en-US" sz="1400" dirty="0"/>
              <a:t>, L. O. </a:t>
            </a:r>
            <a:r>
              <a:rPr lang="en-US" sz="1400" dirty="0" err="1"/>
              <a:t>Mearns</a:t>
            </a:r>
            <a:r>
              <a:rPr lang="en-US" sz="1400" dirty="0"/>
              <a:t>, C. E. </a:t>
            </a:r>
            <a:r>
              <a:rPr lang="en-US" sz="1400" dirty="0" err="1"/>
              <a:t>Goodale</a:t>
            </a:r>
            <a:r>
              <a:rPr lang="en-US" sz="1400" dirty="0"/>
              <a:t>, A. F. Hart, D. J. Crichton, S. McGinnis, H. Lee, P. C. Loikith, and M. </a:t>
            </a:r>
            <a:r>
              <a:rPr lang="en-US" sz="1400" dirty="0" err="1"/>
              <a:t>Boustani</a:t>
            </a:r>
            <a:r>
              <a:rPr lang="en-US" sz="1400" dirty="0"/>
              <a:t>, 2013: Evaluation of the Surface Air Temperature, Precipitation, and Insolation over the Conterminous U.S. in the NARCCAP Multi-RCM </a:t>
            </a:r>
            <a:r>
              <a:rPr lang="en-US" sz="1400" dirty="0" err="1"/>
              <a:t>Hindcast</a:t>
            </a:r>
            <a:r>
              <a:rPr lang="en-US" sz="1400" dirty="0"/>
              <a:t> Experiment Using RCMES, </a:t>
            </a:r>
            <a:r>
              <a:rPr lang="en-US" sz="1400" i="1" dirty="0"/>
              <a:t>J. Climate</a:t>
            </a:r>
            <a:r>
              <a:rPr lang="en-US" sz="1400" dirty="0"/>
              <a:t>, </a:t>
            </a:r>
            <a:r>
              <a:rPr lang="en-US" sz="1400" b="1" dirty="0"/>
              <a:t>26</a:t>
            </a:r>
            <a:r>
              <a:rPr lang="en-US" sz="1400" dirty="0"/>
              <a:t>, 5698-5715.</a:t>
            </a:r>
            <a:r>
              <a:rPr lang="en-US" sz="1400" dirty="0" smtClean="0">
                <a:effectLst/>
              </a:rPr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72974" y="3060086"/>
            <a:ext cx="23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Maps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94114" y="3026698"/>
            <a:ext cx="23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Portrait Diagrams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3027" y="2994432"/>
            <a:ext cx="23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Taylor Diagrams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103117"/>
            <a:ext cx="9087432" cy="375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1760</Words>
  <Application>Microsoft Macintosh PowerPoint</Application>
  <PresentationFormat>On-screen Show (4:3)</PresentationFormat>
  <Paragraphs>307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Regional Climate Model Evaluation System (RCMES): A Training Session</vt:lpstr>
      <vt:lpstr>Today’s Agenda</vt:lpstr>
      <vt:lpstr>PowerPoint Presentation</vt:lpstr>
      <vt:lpstr>The Regional Climate Model Evaluation System (RCMES)</vt:lpstr>
      <vt:lpstr>Meet the RCMES Team</vt:lpstr>
      <vt:lpstr>PowerPoint Presentation</vt:lpstr>
      <vt:lpstr>Regional Climate Model Evaluation Database (RCMED) Remote Sensing, In Situ, Reanalysis</vt:lpstr>
      <vt:lpstr>Evaluation of Cloud Computing for Storage &amp; Application of NASA Observations</vt:lpstr>
      <vt:lpstr>PowerPoint Presentation</vt:lpstr>
      <vt:lpstr>NARCCAP Cloud-precipitation-radiation relationship</vt:lpstr>
      <vt:lpstr>Evaluation of NARCCAP Temperature PDFs and Extremes</vt:lpstr>
      <vt:lpstr>Ongoing Model Evaluation Studies</vt:lpstr>
      <vt:lpstr>Ways to Use RCMES</vt:lpstr>
      <vt:lpstr>PowerPoint Presentation</vt:lpstr>
      <vt:lpstr>Future Direction</vt:lpstr>
      <vt:lpstr>Where to find  more information: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Regional Climate Model Evaluation System (RCMES):  </dc:title>
  <dc:creator>Paul Loikith</dc:creator>
  <cp:lastModifiedBy>Duane Waliser</cp:lastModifiedBy>
  <cp:revision>17</cp:revision>
  <dcterms:created xsi:type="dcterms:W3CDTF">2014-06-10T15:26:50Z</dcterms:created>
  <dcterms:modified xsi:type="dcterms:W3CDTF">2014-10-05T00:49:19Z</dcterms:modified>
</cp:coreProperties>
</file>