
<file path=[Content_Types].xml><?xml version="1.0" encoding="utf-8"?>
<Types xmlns="http://schemas.openxmlformats.org/package/2006/content-types">
  <Default Extension="emf" ContentType="image/x-emf"/>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Lst>
  <p:sldSz cx="30175200" cy="42062400"/>
  <p:notesSz cx="6858000" cy="9144000"/>
  <p:defaultTextStyle>
    <a:defPPr>
      <a:defRPr lang="en-US"/>
    </a:defPPr>
    <a:lvl1pPr marL="0" algn="l" defTabSz="2063892" rtl="0" eaLnBrk="1" latinLnBrk="0" hangingPunct="1">
      <a:defRPr sz="8100" kern="1200">
        <a:solidFill>
          <a:schemeClr val="tx1"/>
        </a:solidFill>
        <a:latin typeface="+mn-lt"/>
        <a:ea typeface="+mn-ea"/>
        <a:cs typeface="+mn-cs"/>
      </a:defRPr>
    </a:lvl1pPr>
    <a:lvl2pPr marL="2063892" algn="l" defTabSz="2063892" rtl="0" eaLnBrk="1" latinLnBrk="0" hangingPunct="1">
      <a:defRPr sz="8100" kern="1200">
        <a:solidFill>
          <a:schemeClr val="tx1"/>
        </a:solidFill>
        <a:latin typeface="+mn-lt"/>
        <a:ea typeface="+mn-ea"/>
        <a:cs typeface="+mn-cs"/>
      </a:defRPr>
    </a:lvl2pPr>
    <a:lvl3pPr marL="4127784" algn="l" defTabSz="2063892" rtl="0" eaLnBrk="1" latinLnBrk="0" hangingPunct="1">
      <a:defRPr sz="8100" kern="1200">
        <a:solidFill>
          <a:schemeClr val="tx1"/>
        </a:solidFill>
        <a:latin typeface="+mn-lt"/>
        <a:ea typeface="+mn-ea"/>
        <a:cs typeface="+mn-cs"/>
      </a:defRPr>
    </a:lvl3pPr>
    <a:lvl4pPr marL="6191677" algn="l" defTabSz="2063892" rtl="0" eaLnBrk="1" latinLnBrk="0" hangingPunct="1">
      <a:defRPr sz="8100" kern="1200">
        <a:solidFill>
          <a:schemeClr val="tx1"/>
        </a:solidFill>
        <a:latin typeface="+mn-lt"/>
        <a:ea typeface="+mn-ea"/>
        <a:cs typeface="+mn-cs"/>
      </a:defRPr>
    </a:lvl4pPr>
    <a:lvl5pPr marL="8255569" algn="l" defTabSz="2063892" rtl="0" eaLnBrk="1" latinLnBrk="0" hangingPunct="1">
      <a:defRPr sz="8100" kern="1200">
        <a:solidFill>
          <a:schemeClr val="tx1"/>
        </a:solidFill>
        <a:latin typeface="+mn-lt"/>
        <a:ea typeface="+mn-ea"/>
        <a:cs typeface="+mn-cs"/>
      </a:defRPr>
    </a:lvl5pPr>
    <a:lvl6pPr marL="10319461" algn="l" defTabSz="2063892" rtl="0" eaLnBrk="1" latinLnBrk="0" hangingPunct="1">
      <a:defRPr sz="8100" kern="1200">
        <a:solidFill>
          <a:schemeClr val="tx1"/>
        </a:solidFill>
        <a:latin typeface="+mn-lt"/>
        <a:ea typeface="+mn-ea"/>
        <a:cs typeface="+mn-cs"/>
      </a:defRPr>
    </a:lvl6pPr>
    <a:lvl7pPr marL="12383353" algn="l" defTabSz="2063892" rtl="0" eaLnBrk="1" latinLnBrk="0" hangingPunct="1">
      <a:defRPr sz="8100" kern="1200">
        <a:solidFill>
          <a:schemeClr val="tx1"/>
        </a:solidFill>
        <a:latin typeface="+mn-lt"/>
        <a:ea typeface="+mn-ea"/>
        <a:cs typeface="+mn-cs"/>
      </a:defRPr>
    </a:lvl7pPr>
    <a:lvl8pPr marL="14447246" algn="l" defTabSz="2063892" rtl="0" eaLnBrk="1" latinLnBrk="0" hangingPunct="1">
      <a:defRPr sz="8100" kern="1200">
        <a:solidFill>
          <a:schemeClr val="tx1"/>
        </a:solidFill>
        <a:latin typeface="+mn-lt"/>
        <a:ea typeface="+mn-ea"/>
        <a:cs typeface="+mn-cs"/>
      </a:defRPr>
    </a:lvl8pPr>
    <a:lvl9pPr marL="16511138" algn="l" defTabSz="2063892"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CFF9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15620"/>
    <p:restoredTop sz="94660"/>
  </p:normalViewPr>
  <p:slideViewPr>
    <p:cSldViewPr snapToGrid="0" snapToObjects="1">
      <p:cViewPr>
        <p:scale>
          <a:sx n="50" d="100"/>
          <a:sy n="50" d="100"/>
        </p:scale>
        <p:origin x="-120" y="-88"/>
      </p:cViewPr>
      <p:guideLst>
        <p:guide orient="horz" pos="13248"/>
        <p:guide pos="950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13066615"/>
            <a:ext cx="25648920" cy="9016152"/>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280" y="23835360"/>
            <a:ext cx="21122640" cy="10749280"/>
          </a:xfrm>
        </p:spPr>
        <p:txBody>
          <a:bodyPr/>
          <a:lstStyle>
            <a:lvl1pPr marL="0" indent="0" algn="ctr">
              <a:buNone/>
              <a:defRPr>
                <a:solidFill>
                  <a:schemeClr val="tx1">
                    <a:tint val="75000"/>
                  </a:schemeClr>
                </a:solidFill>
              </a:defRPr>
            </a:lvl1pPr>
            <a:lvl2pPr marL="2063892" indent="0" algn="ctr">
              <a:buNone/>
              <a:defRPr>
                <a:solidFill>
                  <a:schemeClr val="tx1">
                    <a:tint val="75000"/>
                  </a:schemeClr>
                </a:solidFill>
              </a:defRPr>
            </a:lvl2pPr>
            <a:lvl3pPr marL="4127784" indent="0" algn="ctr">
              <a:buNone/>
              <a:defRPr>
                <a:solidFill>
                  <a:schemeClr val="tx1">
                    <a:tint val="75000"/>
                  </a:schemeClr>
                </a:solidFill>
              </a:defRPr>
            </a:lvl3pPr>
            <a:lvl4pPr marL="6191677" indent="0" algn="ctr">
              <a:buNone/>
              <a:defRPr>
                <a:solidFill>
                  <a:schemeClr val="tx1">
                    <a:tint val="75000"/>
                  </a:schemeClr>
                </a:solidFill>
              </a:defRPr>
            </a:lvl4pPr>
            <a:lvl5pPr marL="8255569" indent="0" algn="ctr">
              <a:buNone/>
              <a:defRPr>
                <a:solidFill>
                  <a:schemeClr val="tx1">
                    <a:tint val="75000"/>
                  </a:schemeClr>
                </a:solidFill>
              </a:defRPr>
            </a:lvl5pPr>
            <a:lvl6pPr marL="10319461" indent="0" algn="ctr">
              <a:buNone/>
              <a:defRPr>
                <a:solidFill>
                  <a:schemeClr val="tx1">
                    <a:tint val="75000"/>
                  </a:schemeClr>
                </a:solidFill>
              </a:defRPr>
            </a:lvl6pPr>
            <a:lvl7pPr marL="12383353" indent="0" algn="ctr">
              <a:buNone/>
              <a:defRPr>
                <a:solidFill>
                  <a:schemeClr val="tx1">
                    <a:tint val="75000"/>
                  </a:schemeClr>
                </a:solidFill>
              </a:defRPr>
            </a:lvl7pPr>
            <a:lvl8pPr marL="14447246" indent="0" algn="ctr">
              <a:buNone/>
              <a:defRPr>
                <a:solidFill>
                  <a:schemeClr val="tx1">
                    <a:tint val="75000"/>
                  </a:schemeClr>
                </a:solidFill>
              </a:defRPr>
            </a:lvl8pPr>
            <a:lvl9pPr marL="165111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4A04F6-12E6-C24F-B959-BA14BFB697AB}"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A04F6-12E6-C24F-B959-BA14BFB697AB}"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020" y="1684453"/>
            <a:ext cx="6789420" cy="358893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760" y="1684453"/>
            <a:ext cx="19865340" cy="35889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A04F6-12E6-C24F-B959-BA14BFB697AB}"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A04F6-12E6-C24F-B959-BA14BFB697AB}"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4" y="27028988"/>
            <a:ext cx="25648920" cy="8354060"/>
          </a:xfrm>
        </p:spPr>
        <p:txBody>
          <a:bodyPr anchor="t"/>
          <a:lstStyle>
            <a:lvl1pPr algn="l">
              <a:defRPr sz="181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4" y="17827845"/>
            <a:ext cx="25648920" cy="9201145"/>
          </a:xfrm>
        </p:spPr>
        <p:txBody>
          <a:bodyPr anchor="b"/>
          <a:lstStyle>
            <a:lvl1pPr marL="0" indent="0">
              <a:buNone/>
              <a:defRPr sz="9000">
                <a:solidFill>
                  <a:schemeClr val="tx1">
                    <a:tint val="75000"/>
                  </a:schemeClr>
                </a:solidFill>
              </a:defRPr>
            </a:lvl1pPr>
            <a:lvl2pPr marL="2063892" indent="0">
              <a:buNone/>
              <a:defRPr sz="8100">
                <a:solidFill>
                  <a:schemeClr val="tx1">
                    <a:tint val="75000"/>
                  </a:schemeClr>
                </a:solidFill>
              </a:defRPr>
            </a:lvl2pPr>
            <a:lvl3pPr marL="4127784" indent="0">
              <a:buNone/>
              <a:defRPr sz="7200">
                <a:solidFill>
                  <a:schemeClr val="tx1">
                    <a:tint val="75000"/>
                  </a:schemeClr>
                </a:solidFill>
              </a:defRPr>
            </a:lvl3pPr>
            <a:lvl4pPr marL="6191677" indent="0">
              <a:buNone/>
              <a:defRPr sz="6300">
                <a:solidFill>
                  <a:schemeClr val="tx1">
                    <a:tint val="75000"/>
                  </a:schemeClr>
                </a:solidFill>
              </a:defRPr>
            </a:lvl4pPr>
            <a:lvl5pPr marL="8255569" indent="0">
              <a:buNone/>
              <a:defRPr sz="6300">
                <a:solidFill>
                  <a:schemeClr val="tx1">
                    <a:tint val="75000"/>
                  </a:schemeClr>
                </a:solidFill>
              </a:defRPr>
            </a:lvl5pPr>
            <a:lvl6pPr marL="10319461" indent="0">
              <a:buNone/>
              <a:defRPr sz="6300">
                <a:solidFill>
                  <a:schemeClr val="tx1">
                    <a:tint val="75000"/>
                  </a:schemeClr>
                </a:solidFill>
              </a:defRPr>
            </a:lvl6pPr>
            <a:lvl7pPr marL="12383353" indent="0">
              <a:buNone/>
              <a:defRPr sz="6300">
                <a:solidFill>
                  <a:schemeClr val="tx1">
                    <a:tint val="75000"/>
                  </a:schemeClr>
                </a:solidFill>
              </a:defRPr>
            </a:lvl7pPr>
            <a:lvl8pPr marL="14447246" indent="0">
              <a:buNone/>
              <a:defRPr sz="6300">
                <a:solidFill>
                  <a:schemeClr val="tx1">
                    <a:tint val="75000"/>
                  </a:schemeClr>
                </a:solidFill>
              </a:defRPr>
            </a:lvl8pPr>
            <a:lvl9pPr marL="16511138"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A04F6-12E6-C24F-B959-BA14BFB697AB}"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760" y="9814567"/>
            <a:ext cx="13327380" cy="2775923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339060" y="9814567"/>
            <a:ext cx="13327380" cy="2775923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A04F6-12E6-C24F-B959-BA14BFB697AB}"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762" y="9415358"/>
            <a:ext cx="13332620" cy="3923874"/>
          </a:xfrm>
        </p:spPr>
        <p:txBody>
          <a:bodyPr anchor="b"/>
          <a:lstStyle>
            <a:lvl1pPr marL="0" indent="0">
              <a:buNone/>
              <a:defRPr sz="10800" b="1"/>
            </a:lvl1pPr>
            <a:lvl2pPr marL="2063892" indent="0">
              <a:buNone/>
              <a:defRPr sz="9000" b="1"/>
            </a:lvl2pPr>
            <a:lvl3pPr marL="4127784" indent="0">
              <a:buNone/>
              <a:defRPr sz="8100" b="1"/>
            </a:lvl3pPr>
            <a:lvl4pPr marL="6191677" indent="0">
              <a:buNone/>
              <a:defRPr sz="7200" b="1"/>
            </a:lvl4pPr>
            <a:lvl5pPr marL="8255569" indent="0">
              <a:buNone/>
              <a:defRPr sz="7200" b="1"/>
            </a:lvl5pPr>
            <a:lvl6pPr marL="10319461" indent="0">
              <a:buNone/>
              <a:defRPr sz="7200" b="1"/>
            </a:lvl6pPr>
            <a:lvl7pPr marL="12383353" indent="0">
              <a:buNone/>
              <a:defRPr sz="7200" b="1"/>
            </a:lvl7pPr>
            <a:lvl8pPr marL="14447246" indent="0">
              <a:buNone/>
              <a:defRPr sz="7200" b="1"/>
            </a:lvl8pPr>
            <a:lvl9pPr marL="16511138"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508762" y="13339232"/>
            <a:ext cx="13332620" cy="24234566"/>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586" y="9415358"/>
            <a:ext cx="13337856" cy="3923874"/>
          </a:xfrm>
        </p:spPr>
        <p:txBody>
          <a:bodyPr anchor="b"/>
          <a:lstStyle>
            <a:lvl1pPr marL="0" indent="0">
              <a:buNone/>
              <a:defRPr sz="10800" b="1"/>
            </a:lvl1pPr>
            <a:lvl2pPr marL="2063892" indent="0">
              <a:buNone/>
              <a:defRPr sz="9000" b="1"/>
            </a:lvl2pPr>
            <a:lvl3pPr marL="4127784" indent="0">
              <a:buNone/>
              <a:defRPr sz="8100" b="1"/>
            </a:lvl3pPr>
            <a:lvl4pPr marL="6191677" indent="0">
              <a:buNone/>
              <a:defRPr sz="7200" b="1"/>
            </a:lvl4pPr>
            <a:lvl5pPr marL="8255569" indent="0">
              <a:buNone/>
              <a:defRPr sz="7200" b="1"/>
            </a:lvl5pPr>
            <a:lvl6pPr marL="10319461" indent="0">
              <a:buNone/>
              <a:defRPr sz="7200" b="1"/>
            </a:lvl6pPr>
            <a:lvl7pPr marL="12383353" indent="0">
              <a:buNone/>
              <a:defRPr sz="7200" b="1"/>
            </a:lvl7pPr>
            <a:lvl8pPr marL="14447246" indent="0">
              <a:buNone/>
              <a:defRPr sz="7200" b="1"/>
            </a:lvl8pPr>
            <a:lvl9pPr marL="16511138"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5328586" y="13339232"/>
            <a:ext cx="13337856" cy="24234566"/>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A04F6-12E6-C24F-B959-BA14BFB697AB}"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4A04F6-12E6-C24F-B959-BA14BFB697AB}" type="datetimeFigureOut">
              <a:rPr lang="en-US" smtClean="0"/>
              <a:pPr/>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A04F6-12E6-C24F-B959-BA14BFB697AB}"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2" y="1674708"/>
            <a:ext cx="9927434" cy="7127240"/>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1797665" y="1674710"/>
            <a:ext cx="16868777" cy="35899095"/>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762" y="8801950"/>
            <a:ext cx="9927434" cy="28771855"/>
          </a:xfrm>
        </p:spPr>
        <p:txBody>
          <a:bodyPr/>
          <a:lstStyle>
            <a:lvl1pPr marL="0" indent="0">
              <a:buNone/>
              <a:defRPr sz="6300"/>
            </a:lvl1pPr>
            <a:lvl2pPr marL="2063892" indent="0">
              <a:buNone/>
              <a:defRPr sz="5400"/>
            </a:lvl2pPr>
            <a:lvl3pPr marL="4127784" indent="0">
              <a:buNone/>
              <a:defRPr sz="4500"/>
            </a:lvl3pPr>
            <a:lvl4pPr marL="6191677" indent="0">
              <a:buNone/>
              <a:defRPr sz="4100"/>
            </a:lvl4pPr>
            <a:lvl5pPr marL="8255569" indent="0">
              <a:buNone/>
              <a:defRPr sz="4100"/>
            </a:lvl5pPr>
            <a:lvl6pPr marL="10319461" indent="0">
              <a:buNone/>
              <a:defRPr sz="4100"/>
            </a:lvl6pPr>
            <a:lvl7pPr marL="12383353" indent="0">
              <a:buNone/>
              <a:defRPr sz="4100"/>
            </a:lvl7pPr>
            <a:lvl8pPr marL="14447246" indent="0">
              <a:buNone/>
              <a:defRPr sz="4100"/>
            </a:lvl8pPr>
            <a:lvl9pPr marL="1651113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A04F6-12E6-C24F-B959-BA14BFB697AB}"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29443682"/>
            <a:ext cx="18105120" cy="3475995"/>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5914550" y="3758352"/>
            <a:ext cx="18105120" cy="25237440"/>
          </a:xfrm>
        </p:spPr>
        <p:txBody>
          <a:bodyPr/>
          <a:lstStyle>
            <a:lvl1pPr marL="0" indent="0">
              <a:buNone/>
              <a:defRPr sz="14400"/>
            </a:lvl1pPr>
            <a:lvl2pPr marL="2063892" indent="0">
              <a:buNone/>
              <a:defRPr sz="12600"/>
            </a:lvl2pPr>
            <a:lvl3pPr marL="4127784" indent="0">
              <a:buNone/>
              <a:defRPr sz="10800"/>
            </a:lvl3pPr>
            <a:lvl4pPr marL="6191677" indent="0">
              <a:buNone/>
              <a:defRPr sz="9000"/>
            </a:lvl4pPr>
            <a:lvl5pPr marL="8255569" indent="0">
              <a:buNone/>
              <a:defRPr sz="9000"/>
            </a:lvl5pPr>
            <a:lvl6pPr marL="10319461" indent="0">
              <a:buNone/>
              <a:defRPr sz="9000"/>
            </a:lvl6pPr>
            <a:lvl7pPr marL="12383353" indent="0">
              <a:buNone/>
              <a:defRPr sz="9000"/>
            </a:lvl7pPr>
            <a:lvl8pPr marL="14447246" indent="0">
              <a:buNone/>
              <a:defRPr sz="9000"/>
            </a:lvl8pPr>
            <a:lvl9pPr marL="16511138" indent="0">
              <a:buNone/>
              <a:defRPr sz="9000"/>
            </a:lvl9pPr>
          </a:lstStyle>
          <a:p>
            <a:endParaRPr lang="en-US"/>
          </a:p>
        </p:txBody>
      </p:sp>
      <p:sp>
        <p:nvSpPr>
          <p:cNvPr id="4" name="Text Placeholder 3"/>
          <p:cNvSpPr>
            <a:spLocks noGrp="1"/>
          </p:cNvSpPr>
          <p:nvPr>
            <p:ph type="body" sz="half" idx="2"/>
          </p:nvPr>
        </p:nvSpPr>
        <p:spPr>
          <a:xfrm>
            <a:off x="5914550" y="32919677"/>
            <a:ext cx="18105120" cy="4936485"/>
          </a:xfrm>
        </p:spPr>
        <p:txBody>
          <a:bodyPr/>
          <a:lstStyle>
            <a:lvl1pPr marL="0" indent="0">
              <a:buNone/>
              <a:defRPr sz="6300"/>
            </a:lvl1pPr>
            <a:lvl2pPr marL="2063892" indent="0">
              <a:buNone/>
              <a:defRPr sz="5400"/>
            </a:lvl2pPr>
            <a:lvl3pPr marL="4127784" indent="0">
              <a:buNone/>
              <a:defRPr sz="4500"/>
            </a:lvl3pPr>
            <a:lvl4pPr marL="6191677" indent="0">
              <a:buNone/>
              <a:defRPr sz="4100"/>
            </a:lvl4pPr>
            <a:lvl5pPr marL="8255569" indent="0">
              <a:buNone/>
              <a:defRPr sz="4100"/>
            </a:lvl5pPr>
            <a:lvl6pPr marL="10319461" indent="0">
              <a:buNone/>
              <a:defRPr sz="4100"/>
            </a:lvl6pPr>
            <a:lvl7pPr marL="12383353" indent="0">
              <a:buNone/>
              <a:defRPr sz="4100"/>
            </a:lvl7pPr>
            <a:lvl8pPr marL="14447246" indent="0">
              <a:buNone/>
              <a:defRPr sz="4100"/>
            </a:lvl8pPr>
            <a:lvl9pPr marL="1651113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A04F6-12E6-C24F-B959-BA14BFB697AB}"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1306-48E7-B741-B7F0-23D888740F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684446"/>
            <a:ext cx="27157680" cy="7010400"/>
          </a:xfrm>
          <a:prstGeom prst="rect">
            <a:avLst/>
          </a:prstGeom>
        </p:spPr>
        <p:txBody>
          <a:bodyPr vert="horz" lIns="412778" tIns="206389" rIns="412778" bIns="2063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08760" y="9814567"/>
            <a:ext cx="27157680" cy="27759238"/>
          </a:xfrm>
          <a:prstGeom prst="rect">
            <a:avLst/>
          </a:prstGeom>
        </p:spPr>
        <p:txBody>
          <a:bodyPr vert="horz" lIns="412778" tIns="206389" rIns="412778" bIns="206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08760" y="38985619"/>
            <a:ext cx="7040880" cy="2239432"/>
          </a:xfrm>
          <a:prstGeom prst="rect">
            <a:avLst/>
          </a:prstGeom>
        </p:spPr>
        <p:txBody>
          <a:bodyPr vert="horz" lIns="412778" tIns="206389" rIns="412778" bIns="206389" rtlCol="0" anchor="ctr"/>
          <a:lstStyle>
            <a:lvl1pPr algn="l">
              <a:defRPr sz="5400">
                <a:solidFill>
                  <a:schemeClr val="tx1">
                    <a:tint val="75000"/>
                  </a:schemeClr>
                </a:solidFill>
              </a:defRPr>
            </a:lvl1pPr>
          </a:lstStyle>
          <a:p>
            <a:fld id="{DF4A04F6-12E6-C24F-B959-BA14BFB697AB}" type="datetimeFigureOut">
              <a:rPr lang="en-US" smtClean="0"/>
              <a:pPr/>
              <a:t>11/5/13</a:t>
            </a:fld>
            <a:endParaRPr lang="en-US"/>
          </a:p>
        </p:txBody>
      </p:sp>
      <p:sp>
        <p:nvSpPr>
          <p:cNvPr id="5" name="Footer Placeholder 4"/>
          <p:cNvSpPr>
            <a:spLocks noGrp="1"/>
          </p:cNvSpPr>
          <p:nvPr>
            <p:ph type="ftr" sz="quarter" idx="3"/>
          </p:nvPr>
        </p:nvSpPr>
        <p:spPr>
          <a:xfrm>
            <a:off x="10309860" y="38985619"/>
            <a:ext cx="9555480" cy="2239432"/>
          </a:xfrm>
          <a:prstGeom prst="rect">
            <a:avLst/>
          </a:prstGeom>
        </p:spPr>
        <p:txBody>
          <a:bodyPr vert="horz" lIns="412778" tIns="206389" rIns="412778" bIns="206389"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25560" y="38985619"/>
            <a:ext cx="7040880" cy="2239432"/>
          </a:xfrm>
          <a:prstGeom prst="rect">
            <a:avLst/>
          </a:prstGeom>
        </p:spPr>
        <p:txBody>
          <a:bodyPr vert="horz" lIns="412778" tIns="206389" rIns="412778" bIns="206389" rtlCol="0" anchor="ctr"/>
          <a:lstStyle>
            <a:lvl1pPr algn="r">
              <a:defRPr sz="5400">
                <a:solidFill>
                  <a:schemeClr val="tx1">
                    <a:tint val="75000"/>
                  </a:schemeClr>
                </a:solidFill>
              </a:defRPr>
            </a:lvl1pPr>
          </a:lstStyle>
          <a:p>
            <a:fld id="{52B71306-48E7-B741-B7F0-23D888740F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2063892" rtl="0" eaLnBrk="1" latinLnBrk="0" hangingPunct="1">
        <a:spcBef>
          <a:spcPct val="0"/>
        </a:spcBef>
        <a:buNone/>
        <a:defRPr sz="19900" kern="1200">
          <a:solidFill>
            <a:schemeClr val="tx1"/>
          </a:solidFill>
          <a:latin typeface="+mj-lt"/>
          <a:ea typeface="+mj-ea"/>
          <a:cs typeface="+mj-cs"/>
        </a:defRPr>
      </a:lvl1pPr>
    </p:titleStyle>
    <p:bodyStyle>
      <a:lvl1pPr marL="1547919" indent="-1547919" algn="l" defTabSz="2063892" rtl="0" eaLnBrk="1" latinLnBrk="0" hangingPunct="1">
        <a:spcBef>
          <a:spcPct val="20000"/>
        </a:spcBef>
        <a:buFont typeface="Arial"/>
        <a:buChar char="•"/>
        <a:defRPr sz="14400" kern="1200">
          <a:solidFill>
            <a:schemeClr val="tx1"/>
          </a:solidFill>
          <a:latin typeface="+mn-lt"/>
          <a:ea typeface="+mn-ea"/>
          <a:cs typeface="+mn-cs"/>
        </a:defRPr>
      </a:lvl1pPr>
      <a:lvl2pPr marL="3353825" indent="-1289933" algn="l" defTabSz="2063892" rtl="0" eaLnBrk="1" latinLnBrk="0" hangingPunct="1">
        <a:spcBef>
          <a:spcPct val="20000"/>
        </a:spcBef>
        <a:buFont typeface="Arial"/>
        <a:buChar char="–"/>
        <a:defRPr sz="12600" kern="1200">
          <a:solidFill>
            <a:schemeClr val="tx1"/>
          </a:solidFill>
          <a:latin typeface="+mn-lt"/>
          <a:ea typeface="+mn-ea"/>
          <a:cs typeface="+mn-cs"/>
        </a:defRPr>
      </a:lvl2pPr>
      <a:lvl3pPr marL="5159731" indent="-1031946" algn="l" defTabSz="2063892" rtl="0" eaLnBrk="1" latinLnBrk="0" hangingPunct="1">
        <a:spcBef>
          <a:spcPct val="20000"/>
        </a:spcBef>
        <a:buFont typeface="Arial"/>
        <a:buChar char="•"/>
        <a:defRPr sz="10800" kern="1200">
          <a:solidFill>
            <a:schemeClr val="tx1"/>
          </a:solidFill>
          <a:latin typeface="+mn-lt"/>
          <a:ea typeface="+mn-ea"/>
          <a:cs typeface="+mn-cs"/>
        </a:defRPr>
      </a:lvl3pPr>
      <a:lvl4pPr marL="7223623" indent="-1031946" algn="l" defTabSz="2063892" rtl="0" eaLnBrk="1" latinLnBrk="0" hangingPunct="1">
        <a:spcBef>
          <a:spcPct val="20000"/>
        </a:spcBef>
        <a:buFont typeface="Arial"/>
        <a:buChar char="–"/>
        <a:defRPr sz="9000" kern="1200">
          <a:solidFill>
            <a:schemeClr val="tx1"/>
          </a:solidFill>
          <a:latin typeface="+mn-lt"/>
          <a:ea typeface="+mn-ea"/>
          <a:cs typeface="+mn-cs"/>
        </a:defRPr>
      </a:lvl4pPr>
      <a:lvl5pPr marL="9287515" indent="-1031946" algn="l" defTabSz="2063892" rtl="0" eaLnBrk="1" latinLnBrk="0" hangingPunct="1">
        <a:spcBef>
          <a:spcPct val="20000"/>
        </a:spcBef>
        <a:buFont typeface="Arial"/>
        <a:buChar char="»"/>
        <a:defRPr sz="9000" kern="1200">
          <a:solidFill>
            <a:schemeClr val="tx1"/>
          </a:solidFill>
          <a:latin typeface="+mn-lt"/>
          <a:ea typeface="+mn-ea"/>
          <a:cs typeface="+mn-cs"/>
        </a:defRPr>
      </a:lvl5pPr>
      <a:lvl6pPr marL="11351407" indent="-1031946" algn="l" defTabSz="2063892" rtl="0" eaLnBrk="1" latinLnBrk="0" hangingPunct="1">
        <a:spcBef>
          <a:spcPct val="20000"/>
        </a:spcBef>
        <a:buFont typeface="Arial"/>
        <a:buChar char="•"/>
        <a:defRPr sz="9000" kern="1200">
          <a:solidFill>
            <a:schemeClr val="tx1"/>
          </a:solidFill>
          <a:latin typeface="+mn-lt"/>
          <a:ea typeface="+mn-ea"/>
          <a:cs typeface="+mn-cs"/>
        </a:defRPr>
      </a:lvl6pPr>
      <a:lvl7pPr marL="13415300" indent="-1031946" algn="l" defTabSz="2063892" rtl="0" eaLnBrk="1" latinLnBrk="0" hangingPunct="1">
        <a:spcBef>
          <a:spcPct val="20000"/>
        </a:spcBef>
        <a:buFont typeface="Arial"/>
        <a:buChar char="•"/>
        <a:defRPr sz="9000" kern="1200">
          <a:solidFill>
            <a:schemeClr val="tx1"/>
          </a:solidFill>
          <a:latin typeface="+mn-lt"/>
          <a:ea typeface="+mn-ea"/>
          <a:cs typeface="+mn-cs"/>
        </a:defRPr>
      </a:lvl7pPr>
      <a:lvl8pPr marL="15479192" indent="-1031946" algn="l" defTabSz="2063892" rtl="0" eaLnBrk="1" latinLnBrk="0" hangingPunct="1">
        <a:spcBef>
          <a:spcPct val="20000"/>
        </a:spcBef>
        <a:buFont typeface="Arial"/>
        <a:buChar char="•"/>
        <a:defRPr sz="9000" kern="1200">
          <a:solidFill>
            <a:schemeClr val="tx1"/>
          </a:solidFill>
          <a:latin typeface="+mn-lt"/>
          <a:ea typeface="+mn-ea"/>
          <a:cs typeface="+mn-cs"/>
        </a:defRPr>
      </a:lvl8pPr>
      <a:lvl9pPr marL="17543084" indent="-1031946" algn="l" defTabSz="2063892"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en-US"/>
      </a:defPPr>
      <a:lvl1pPr marL="0" algn="l" defTabSz="2063892" rtl="0" eaLnBrk="1" latinLnBrk="0" hangingPunct="1">
        <a:defRPr sz="8100" kern="1200">
          <a:solidFill>
            <a:schemeClr val="tx1"/>
          </a:solidFill>
          <a:latin typeface="+mn-lt"/>
          <a:ea typeface="+mn-ea"/>
          <a:cs typeface="+mn-cs"/>
        </a:defRPr>
      </a:lvl1pPr>
      <a:lvl2pPr marL="2063892" algn="l" defTabSz="2063892" rtl="0" eaLnBrk="1" latinLnBrk="0" hangingPunct="1">
        <a:defRPr sz="8100" kern="1200">
          <a:solidFill>
            <a:schemeClr val="tx1"/>
          </a:solidFill>
          <a:latin typeface="+mn-lt"/>
          <a:ea typeface="+mn-ea"/>
          <a:cs typeface="+mn-cs"/>
        </a:defRPr>
      </a:lvl2pPr>
      <a:lvl3pPr marL="4127784" algn="l" defTabSz="2063892" rtl="0" eaLnBrk="1" latinLnBrk="0" hangingPunct="1">
        <a:defRPr sz="8100" kern="1200">
          <a:solidFill>
            <a:schemeClr val="tx1"/>
          </a:solidFill>
          <a:latin typeface="+mn-lt"/>
          <a:ea typeface="+mn-ea"/>
          <a:cs typeface="+mn-cs"/>
        </a:defRPr>
      </a:lvl3pPr>
      <a:lvl4pPr marL="6191677" algn="l" defTabSz="2063892" rtl="0" eaLnBrk="1" latinLnBrk="0" hangingPunct="1">
        <a:defRPr sz="8100" kern="1200">
          <a:solidFill>
            <a:schemeClr val="tx1"/>
          </a:solidFill>
          <a:latin typeface="+mn-lt"/>
          <a:ea typeface="+mn-ea"/>
          <a:cs typeface="+mn-cs"/>
        </a:defRPr>
      </a:lvl4pPr>
      <a:lvl5pPr marL="8255569" algn="l" defTabSz="2063892" rtl="0" eaLnBrk="1" latinLnBrk="0" hangingPunct="1">
        <a:defRPr sz="8100" kern="1200">
          <a:solidFill>
            <a:schemeClr val="tx1"/>
          </a:solidFill>
          <a:latin typeface="+mn-lt"/>
          <a:ea typeface="+mn-ea"/>
          <a:cs typeface="+mn-cs"/>
        </a:defRPr>
      </a:lvl5pPr>
      <a:lvl6pPr marL="10319461" algn="l" defTabSz="2063892" rtl="0" eaLnBrk="1" latinLnBrk="0" hangingPunct="1">
        <a:defRPr sz="8100" kern="1200">
          <a:solidFill>
            <a:schemeClr val="tx1"/>
          </a:solidFill>
          <a:latin typeface="+mn-lt"/>
          <a:ea typeface="+mn-ea"/>
          <a:cs typeface="+mn-cs"/>
        </a:defRPr>
      </a:lvl6pPr>
      <a:lvl7pPr marL="12383353" algn="l" defTabSz="2063892" rtl="0" eaLnBrk="1" latinLnBrk="0" hangingPunct="1">
        <a:defRPr sz="8100" kern="1200">
          <a:solidFill>
            <a:schemeClr val="tx1"/>
          </a:solidFill>
          <a:latin typeface="+mn-lt"/>
          <a:ea typeface="+mn-ea"/>
          <a:cs typeface="+mn-cs"/>
        </a:defRPr>
      </a:lvl7pPr>
      <a:lvl8pPr marL="14447246" algn="l" defTabSz="2063892" rtl="0" eaLnBrk="1" latinLnBrk="0" hangingPunct="1">
        <a:defRPr sz="8100" kern="1200">
          <a:solidFill>
            <a:schemeClr val="tx1"/>
          </a:solidFill>
          <a:latin typeface="+mn-lt"/>
          <a:ea typeface="+mn-ea"/>
          <a:cs typeface="+mn-cs"/>
        </a:defRPr>
      </a:lvl8pPr>
      <a:lvl9pPr marL="16511138" algn="l" defTabSz="2063892"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30175200" cy="3293209"/>
          </a:xfrm>
          <a:prstGeom prst="rect">
            <a:avLst/>
          </a:prstGeom>
          <a:solidFill>
            <a:schemeClr val="bg1">
              <a:lumMod val="75000"/>
            </a:schemeClr>
          </a:solidFill>
          <a:ln w="9525">
            <a:noFill/>
            <a:miter lim="800000"/>
            <a:headEnd/>
            <a:tailEnd/>
          </a:ln>
        </p:spPr>
        <p:txBody>
          <a:bodyPr wrap="square">
            <a:prstTxWarp prst="textNoShape">
              <a:avLst/>
            </a:prstTxWarp>
            <a:spAutoFit/>
          </a:bodyPr>
          <a:lstStyle/>
          <a:p>
            <a:pPr algn="ctr">
              <a:defRPr/>
            </a:pPr>
            <a:r>
              <a:rPr lang="en-US" sz="2400" dirty="0">
                <a:latin typeface="Calibri" charset="0"/>
                <a:cs typeface="Calibri" charset="0"/>
              </a:rPr>
              <a:t> </a:t>
            </a:r>
            <a:r>
              <a:rPr lang="en-US" sz="2400" dirty="0">
                <a:solidFill>
                  <a:srgbClr val="0000FF"/>
                </a:solidFill>
                <a:latin typeface="Calibri" charset="0"/>
                <a:cs typeface="Calibri" charset="0"/>
              </a:rPr>
              <a:t>International Conference on Regional Climate – CORDEX 2013, 4-8 November 2013, Brussels, </a:t>
            </a:r>
            <a:r>
              <a:rPr lang="en-US" sz="2400" dirty="0" smtClean="0">
                <a:solidFill>
                  <a:srgbClr val="0000FF"/>
                </a:solidFill>
                <a:latin typeface="Calibri" charset="0"/>
                <a:cs typeface="Calibri" charset="0"/>
              </a:rPr>
              <a:t>Belgium</a:t>
            </a:r>
            <a:endParaRPr lang="en-US" sz="2400" b="1" dirty="0" smtClean="0">
              <a:latin typeface="Calibri" charset="0"/>
              <a:ea typeface="Calibri" charset="0"/>
              <a:cs typeface="Calibri" charset="0"/>
            </a:endParaRPr>
          </a:p>
          <a:p>
            <a:pPr algn="ctr">
              <a:defRPr/>
            </a:pPr>
            <a:r>
              <a:rPr lang="en-US" sz="6000" b="1" dirty="0" smtClean="0">
                <a:latin typeface="Calibri" charset="0"/>
                <a:ea typeface="Calibri" charset="0"/>
                <a:cs typeface="Calibri" charset="0"/>
              </a:rPr>
              <a:t>Systematic </a:t>
            </a:r>
            <a:r>
              <a:rPr lang="en-US" sz="6000" b="1" dirty="0">
                <a:latin typeface="Calibri" charset="0"/>
                <a:ea typeface="Calibri" charset="0"/>
                <a:cs typeface="Calibri" charset="0"/>
              </a:rPr>
              <a:t>Biases in the CORDEX-Africa and NARCCAP Multi-RCM Hindcast </a:t>
            </a:r>
            <a:r>
              <a:rPr lang="en-US" sz="6000" b="1" dirty="0" smtClean="0">
                <a:latin typeface="Calibri" charset="0"/>
                <a:ea typeface="Calibri" charset="0"/>
                <a:cs typeface="Calibri" charset="0"/>
              </a:rPr>
              <a:t>Experiments</a:t>
            </a:r>
            <a:endParaRPr lang="en-US" sz="6000" b="1" dirty="0">
              <a:latin typeface="Calibri" charset="0"/>
              <a:ea typeface="Calibri" charset="0"/>
              <a:cs typeface="Calibri" charset="0"/>
            </a:endParaRPr>
          </a:p>
          <a:p>
            <a:pPr algn="ctr">
              <a:defRPr/>
            </a:pPr>
            <a:r>
              <a:rPr lang="en-US" sz="3200" b="1" dirty="0">
                <a:latin typeface="Calibri" charset="0"/>
                <a:ea typeface="Calibri" charset="0"/>
                <a:cs typeface="Calibri" charset="0"/>
              </a:rPr>
              <a:t>Jinwon Kim</a:t>
            </a:r>
            <a:r>
              <a:rPr lang="en-US" sz="3200" b="1" baseline="30000" dirty="0">
                <a:latin typeface="Calibri" charset="0"/>
                <a:ea typeface="Calibri" charset="0"/>
                <a:cs typeface="Calibri" charset="0"/>
              </a:rPr>
              <a:t>1</a:t>
            </a:r>
            <a:r>
              <a:rPr lang="en-US" sz="3200" b="1" dirty="0">
                <a:latin typeface="Calibri" charset="0"/>
                <a:ea typeface="Calibri" charset="0"/>
                <a:cs typeface="Calibri" charset="0"/>
              </a:rPr>
              <a:t>, Duane Waliser</a:t>
            </a:r>
            <a:r>
              <a:rPr lang="en-US" sz="3200" b="1" baseline="30000" dirty="0">
                <a:latin typeface="Calibri" charset="0"/>
                <a:ea typeface="Calibri" charset="0"/>
                <a:cs typeface="Calibri" charset="0"/>
              </a:rPr>
              <a:t>1,2</a:t>
            </a:r>
            <a:r>
              <a:rPr lang="en-US" sz="3200" b="1" dirty="0">
                <a:latin typeface="Calibri" charset="0"/>
                <a:ea typeface="Calibri" charset="0"/>
                <a:cs typeface="Calibri" charset="0"/>
              </a:rPr>
              <a:t>, Chris Mattmann</a:t>
            </a:r>
            <a:r>
              <a:rPr lang="en-US" sz="3200" b="1" baseline="30000" dirty="0">
                <a:latin typeface="Calibri" charset="0"/>
                <a:ea typeface="Calibri" charset="0"/>
                <a:cs typeface="Calibri" charset="0"/>
              </a:rPr>
              <a:t>1,2</a:t>
            </a:r>
            <a:r>
              <a:rPr lang="en-US" sz="3200" b="1" dirty="0">
                <a:latin typeface="Calibri" charset="0"/>
                <a:ea typeface="Calibri" charset="0"/>
                <a:cs typeface="Calibri" charset="0"/>
              </a:rPr>
              <a:t>, Cameron Goodale</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Andrew Hart</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Daniel Crichton</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a:t>
            </a:r>
            <a:r>
              <a:rPr lang="en-US" sz="3200" b="1" dirty="0" err="1">
                <a:latin typeface="Calibri" charset="0"/>
                <a:ea typeface="Calibri" charset="0"/>
                <a:cs typeface="Calibri" charset="0"/>
              </a:rPr>
              <a:t>Huikyo</a:t>
            </a:r>
            <a:r>
              <a:rPr lang="en-US" sz="3200" b="1" dirty="0">
                <a:latin typeface="Calibri" charset="0"/>
                <a:ea typeface="Calibri" charset="0"/>
                <a:cs typeface="Calibri" charset="0"/>
              </a:rPr>
              <a:t> Lee</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Paul Loikith</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a:t>
            </a:r>
            <a:r>
              <a:rPr lang="en-US" sz="3200" b="1" dirty="0" err="1">
                <a:latin typeface="Calibri" charset="0"/>
                <a:ea typeface="Calibri" charset="0"/>
                <a:cs typeface="Calibri" charset="0"/>
              </a:rPr>
              <a:t>Maziyar</a:t>
            </a:r>
            <a:r>
              <a:rPr lang="en-US" sz="3200" b="1" dirty="0">
                <a:latin typeface="Calibri" charset="0"/>
                <a:ea typeface="Calibri" charset="0"/>
                <a:cs typeface="Calibri" charset="0"/>
              </a:rPr>
              <a:t> Boustani</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Paul Ramirez</a:t>
            </a:r>
            <a:r>
              <a:rPr lang="en-US" sz="3200" b="1" baseline="30000" dirty="0">
                <a:latin typeface="Calibri" charset="0"/>
                <a:ea typeface="Calibri" charset="0"/>
                <a:cs typeface="Calibri" charset="0"/>
              </a:rPr>
              <a:t>2</a:t>
            </a:r>
            <a:r>
              <a:rPr lang="en-US" sz="3200" b="1" dirty="0">
                <a:latin typeface="Calibri" charset="0"/>
                <a:ea typeface="Calibri" charset="0"/>
                <a:cs typeface="Calibri" charset="0"/>
              </a:rPr>
              <a:t>, Paul Zimdars</a:t>
            </a:r>
            <a:r>
              <a:rPr lang="en-US" sz="3200" b="1" baseline="30000" dirty="0">
                <a:latin typeface="Calibri" charset="0"/>
                <a:ea typeface="Calibri" charset="0"/>
                <a:cs typeface="Calibri" charset="0"/>
              </a:rPr>
              <a:t>2</a:t>
            </a:r>
          </a:p>
          <a:p>
            <a:pPr algn="ctr">
              <a:defRPr/>
            </a:pPr>
            <a:r>
              <a:rPr lang="en-US" sz="2800" b="1" dirty="0" smtClean="0"/>
              <a:t>Linda Mearns</a:t>
            </a:r>
            <a:r>
              <a:rPr lang="en-US" sz="2800" b="1" baseline="30000" dirty="0"/>
              <a:t>3</a:t>
            </a:r>
            <a:r>
              <a:rPr lang="en-US" sz="2800" b="1" dirty="0" smtClean="0"/>
              <a:t>, Seth Mcginnis</a:t>
            </a:r>
            <a:r>
              <a:rPr lang="en-US" sz="2800" b="1" baseline="30000" dirty="0"/>
              <a:t>3</a:t>
            </a:r>
            <a:r>
              <a:rPr lang="en-US" sz="2800" b="1" dirty="0" smtClean="0"/>
              <a:t>, </a:t>
            </a:r>
            <a:r>
              <a:rPr lang="en-US" sz="2800" b="1" dirty="0" err="1" smtClean="0"/>
              <a:t>Grigory</a:t>
            </a:r>
            <a:r>
              <a:rPr lang="en-US" sz="2800" b="1" dirty="0" smtClean="0"/>
              <a:t> Nikulin</a:t>
            </a:r>
            <a:r>
              <a:rPr lang="en-US" sz="2800" b="1" baseline="30000" dirty="0"/>
              <a:t>4</a:t>
            </a:r>
            <a:r>
              <a:rPr lang="en-US" sz="2800" b="1" dirty="0" smtClean="0"/>
              <a:t>, Colin Jones</a:t>
            </a:r>
            <a:r>
              <a:rPr lang="en-US" sz="2800" b="1" baseline="30000" dirty="0"/>
              <a:t>4</a:t>
            </a:r>
            <a:r>
              <a:rPr lang="en-US" sz="2800" b="1" dirty="0" smtClean="0"/>
              <a:t>, Alice </a:t>
            </a:r>
            <a:r>
              <a:rPr lang="en-US" sz="2800" b="1" dirty="0"/>
              <a:t>Favre</a:t>
            </a:r>
            <a:r>
              <a:rPr lang="en-US" sz="2800" b="1" baseline="30000" dirty="0"/>
              <a:t>5</a:t>
            </a:r>
            <a:r>
              <a:rPr lang="en-US" sz="2800" b="1" dirty="0"/>
              <a:t>, </a:t>
            </a:r>
            <a:r>
              <a:rPr lang="en-US" sz="2800" b="1" dirty="0" smtClean="0"/>
              <a:t>Bruce Hewitson</a:t>
            </a:r>
            <a:r>
              <a:rPr lang="en-US" sz="2800" b="1" baseline="30000" dirty="0"/>
              <a:t>5</a:t>
            </a:r>
            <a:r>
              <a:rPr lang="en-US" sz="2800" b="1" dirty="0" smtClean="0"/>
              <a:t>, Chris Jack</a:t>
            </a:r>
            <a:r>
              <a:rPr lang="en-US" sz="2800" b="1" baseline="30000" dirty="0"/>
              <a:t>5</a:t>
            </a:r>
            <a:r>
              <a:rPr lang="en-US" sz="2800" b="1" dirty="0" smtClean="0"/>
              <a:t>, Christopher Lennard</a:t>
            </a:r>
            <a:r>
              <a:rPr lang="en-US" sz="2800" b="1" baseline="30000" dirty="0"/>
              <a:t>5</a:t>
            </a:r>
            <a:endParaRPr lang="en-US" sz="2800" b="1" dirty="0" smtClean="0"/>
          </a:p>
          <a:p>
            <a:pPr algn="ctr">
              <a:defRPr/>
            </a:pPr>
            <a:r>
              <a:rPr lang="en-US" sz="2800" b="1" dirty="0"/>
              <a:t> </a:t>
            </a:r>
            <a:r>
              <a:rPr lang="en-US" sz="2800" b="1" baseline="30000" dirty="0"/>
              <a:t>1</a:t>
            </a:r>
            <a:r>
              <a:rPr lang="en-US" sz="2800" b="1" dirty="0"/>
              <a:t>JIFRESSE, UCLA; </a:t>
            </a:r>
            <a:r>
              <a:rPr lang="en-US" sz="2800" b="1" baseline="30000" dirty="0"/>
              <a:t>2</a:t>
            </a:r>
            <a:r>
              <a:rPr lang="en-US" sz="2800" b="1" dirty="0"/>
              <a:t>Jet Propulsion Laboratory, </a:t>
            </a:r>
            <a:r>
              <a:rPr lang="en-US" sz="2800" b="1" dirty="0" smtClean="0"/>
              <a:t>NASA; </a:t>
            </a:r>
            <a:r>
              <a:rPr lang="en-US" sz="2800" b="1" baseline="30000" dirty="0" smtClean="0"/>
              <a:t>3</a:t>
            </a:r>
            <a:r>
              <a:rPr lang="en-US" sz="2800" b="1" dirty="0" smtClean="0"/>
              <a:t>NCAR, </a:t>
            </a:r>
            <a:r>
              <a:rPr lang="en-US" sz="2800" b="1" baseline="30000" dirty="0" smtClean="0"/>
              <a:t>4</a:t>
            </a:r>
            <a:r>
              <a:rPr lang="en-US" sz="2800" b="1" dirty="0" smtClean="0"/>
              <a:t>SMHI, </a:t>
            </a:r>
            <a:r>
              <a:rPr lang="en-US" sz="2800" b="1" baseline="30000" dirty="0" smtClean="0"/>
              <a:t>5</a:t>
            </a:r>
            <a:r>
              <a:rPr lang="en-US" sz="2800" b="1" dirty="0" smtClean="0"/>
              <a:t>UCT</a:t>
            </a:r>
            <a:endParaRPr lang="en-US" sz="2800" b="1" dirty="0"/>
          </a:p>
          <a:p>
            <a:pPr algn="ctr">
              <a:defRPr/>
            </a:pPr>
            <a:r>
              <a:rPr lang="en-US" sz="3200" b="1" i="1" dirty="0">
                <a:latin typeface="Calibri" charset="0"/>
              </a:rPr>
              <a:t>For more </a:t>
            </a:r>
            <a:r>
              <a:rPr lang="en-US" sz="3200" b="1" i="1" dirty="0" smtClean="0">
                <a:latin typeface="Calibri" charset="0"/>
              </a:rPr>
              <a:t>info, </a:t>
            </a:r>
            <a:r>
              <a:rPr lang="en-US" sz="3200" b="1" i="1" dirty="0">
                <a:latin typeface="Calibri" charset="0"/>
              </a:rPr>
              <a:t>please contact: </a:t>
            </a:r>
            <a:r>
              <a:rPr lang="en-US" sz="3200" b="1" i="1" dirty="0" err="1">
                <a:latin typeface="Calibri" charset="0"/>
              </a:rPr>
              <a:t>jkim@atmos.ucla.edu</a:t>
            </a:r>
            <a:r>
              <a:rPr lang="en-US" sz="3200" b="1" i="1" dirty="0">
                <a:latin typeface="Calibri" charset="0"/>
              </a:rPr>
              <a:t>,  </a:t>
            </a:r>
            <a:r>
              <a:rPr lang="en-US" sz="3200" b="1" i="1" dirty="0" err="1">
                <a:latin typeface="Calibri" charset="0"/>
              </a:rPr>
              <a:t>duane.waliser@jpl.nasa.gov</a:t>
            </a:r>
            <a:r>
              <a:rPr lang="en-US" sz="3200" b="1" i="1" dirty="0">
                <a:latin typeface="Calibri" charset="0"/>
              </a:rPr>
              <a:t>, </a:t>
            </a:r>
            <a:r>
              <a:rPr lang="en-US" sz="3200" b="1" i="1" dirty="0" err="1">
                <a:latin typeface="Calibri" charset="0"/>
              </a:rPr>
              <a:t>chris.a.mattmann@jpl.nasa.gov</a:t>
            </a:r>
            <a:r>
              <a:rPr lang="en-US" sz="3200" b="1" dirty="0">
                <a:latin typeface="Calibri" charset="0"/>
              </a:rPr>
              <a:t>;</a:t>
            </a:r>
            <a:r>
              <a:rPr lang="en-US" sz="3200" b="1" i="1" dirty="0">
                <a:latin typeface="Calibri" charset="0"/>
              </a:rPr>
              <a:t> Also visit </a:t>
            </a:r>
            <a:r>
              <a:rPr lang="en-US" sz="3200" b="1" i="1" dirty="0">
                <a:solidFill>
                  <a:srgbClr val="0000FF"/>
                </a:solidFill>
                <a:latin typeface="Calibri" charset="0"/>
                <a:ea typeface="Constantia" charset="0"/>
                <a:cs typeface="Constantia" charset="0"/>
              </a:rPr>
              <a:t>http://</a:t>
            </a:r>
            <a:r>
              <a:rPr lang="en-US" sz="3200" b="1" i="1" dirty="0" err="1">
                <a:solidFill>
                  <a:srgbClr val="0000FF"/>
                </a:solidFill>
                <a:latin typeface="Calibri" charset="0"/>
                <a:ea typeface="Constantia" charset="0"/>
                <a:cs typeface="Constantia" charset="0"/>
              </a:rPr>
              <a:t>rcmes.jpl.nasa.gov</a:t>
            </a:r>
            <a:r>
              <a:rPr lang="en-US" sz="3200" dirty="0">
                <a:latin typeface="Calibri" charset="0"/>
                <a:ea typeface="Calibri" charset="0"/>
                <a:cs typeface="Calibri" charset="0"/>
              </a:rPr>
              <a:t> </a:t>
            </a:r>
            <a:endParaRPr lang="en-US" sz="3200" b="1" dirty="0">
              <a:latin typeface="Calibri" charset="0"/>
              <a:ea typeface="Times New Roman" charset="0"/>
              <a:cs typeface="Times New Roman" charset="0"/>
            </a:endParaRPr>
          </a:p>
        </p:txBody>
      </p:sp>
      <p:grpSp>
        <p:nvGrpSpPr>
          <p:cNvPr id="5" name="Group 4"/>
          <p:cNvGrpSpPr/>
          <p:nvPr/>
        </p:nvGrpSpPr>
        <p:grpSpPr>
          <a:xfrm>
            <a:off x="322318" y="3211075"/>
            <a:ext cx="29548081" cy="9879630"/>
            <a:chOff x="322318" y="3095626"/>
            <a:chExt cx="29548081" cy="9879630"/>
          </a:xfrm>
        </p:grpSpPr>
        <p:grpSp>
          <p:nvGrpSpPr>
            <p:cNvPr id="90" name="Group 89"/>
            <p:cNvGrpSpPr/>
            <p:nvPr/>
          </p:nvGrpSpPr>
          <p:grpSpPr>
            <a:xfrm>
              <a:off x="322318" y="3211075"/>
              <a:ext cx="10253663" cy="9756518"/>
              <a:chOff x="476250" y="3095626"/>
              <a:chExt cx="10253663" cy="9756518"/>
            </a:xfrm>
          </p:grpSpPr>
          <p:sp>
            <p:nvSpPr>
              <p:cNvPr id="7" name="TextBox 68"/>
              <p:cNvSpPr txBox="1">
                <a:spLocks noChangeArrowheads="1"/>
              </p:cNvSpPr>
              <p:nvPr/>
            </p:nvSpPr>
            <p:spPr bwMode="auto">
              <a:xfrm>
                <a:off x="476250" y="3095626"/>
                <a:ext cx="10253663" cy="9756518"/>
              </a:xfrm>
              <a:prstGeom prst="rect">
                <a:avLst/>
              </a:prstGeom>
              <a:solidFill>
                <a:schemeClr val="accent3">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685800" indent="-228600"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smtClean="0">
                    <a:solidFill>
                      <a:srgbClr val="0000FF"/>
                    </a:solidFill>
                    <a:latin typeface="Calibri" charset="0"/>
                    <a:cs typeface="Calibri" charset="0"/>
                  </a:rPr>
                  <a:t>Introduction</a:t>
                </a:r>
              </a:p>
              <a:p>
                <a:pPr eaLnBrk="1" hangingPunct="1">
                  <a:defRPr/>
                </a:pPr>
                <a:endParaRPr lang="en-US" sz="800" dirty="0" smtClean="0">
                  <a:latin typeface="Calibri" charset="0"/>
                  <a:cs typeface="Calibri" charset="0"/>
                </a:endParaRPr>
              </a:p>
              <a:p>
                <a:pPr eaLnBrk="1" hangingPunct="1">
                  <a:buFont typeface="Arial" charset="0"/>
                  <a:buChar char="•"/>
                  <a:defRPr/>
                </a:pPr>
                <a:r>
                  <a:rPr lang="en-US" sz="3600" dirty="0" smtClean="0">
                    <a:latin typeface="Calibri" charset="0"/>
                    <a:cs typeface="Calibri" charset="0"/>
                  </a:rPr>
                  <a:t> </a:t>
                </a:r>
                <a:r>
                  <a:rPr lang="en-US" sz="3200" dirty="0" smtClean="0">
                    <a:latin typeface="Calibri" charset="0"/>
                    <a:cs typeface="Calibri" charset="0"/>
                  </a:rPr>
                  <a:t>Climate models play a crucial role in developing plans to mitigate and adapt to climate variations and change for sustainable developments.</a:t>
                </a:r>
              </a:p>
              <a:p>
                <a:pPr eaLnBrk="1" hangingPunct="1">
                  <a:buFont typeface="Arial" charset="0"/>
                  <a:buChar char="•"/>
                  <a:defRPr/>
                </a:pPr>
                <a:endParaRPr lang="en-US" sz="800" i="1" dirty="0" smtClean="0">
                  <a:latin typeface="Calibri" charset="0"/>
                  <a:cs typeface="Calibri" charset="0"/>
                </a:endParaRPr>
              </a:p>
              <a:p>
                <a:pPr eaLnBrk="1" hangingPunct="1">
                  <a:buFont typeface="Arial" charset="0"/>
                  <a:buChar char="•"/>
                  <a:defRPr/>
                </a:pPr>
                <a:r>
                  <a:rPr lang="en-US" sz="3200" dirty="0" smtClean="0">
                    <a:latin typeface="Calibri" charset="0"/>
                    <a:cs typeface="Calibri" charset="0"/>
                  </a:rPr>
                  <a:t> Evaluation of climate models is an important step in the judicious application of climate model projections to climate change impacts assessments.</a:t>
                </a:r>
              </a:p>
              <a:p>
                <a:pPr eaLnBrk="1" hangingPunct="1">
                  <a:buFont typeface="Arial" charset="0"/>
                  <a:buChar char="•"/>
                  <a:defRPr/>
                </a:pPr>
                <a:endParaRPr lang="en-US" sz="2800" dirty="0" smtClean="0">
                  <a:latin typeface="Calibri" charset="0"/>
                  <a:cs typeface="Calibri" charset="0"/>
                </a:endParaRPr>
              </a:p>
              <a:p>
                <a:pPr eaLnBrk="1" hangingPunct="1">
                  <a:defRPr/>
                </a:pPr>
                <a:endParaRPr lang="en-US" sz="3600" dirty="0" smtClean="0">
                  <a:latin typeface="Calibri" charset="0"/>
                  <a:cs typeface="Calibri" charset="0"/>
                </a:endParaRPr>
              </a:p>
              <a:p>
                <a:pPr eaLnBrk="1" hangingPunct="1">
                  <a:buFont typeface="Arial" charset="0"/>
                  <a:buChar char="•"/>
                  <a:defRPr/>
                </a:pPr>
                <a:endParaRPr lang="en-US" sz="3600" b="1" dirty="0" smtClean="0">
                  <a:latin typeface="Calibri" charset="0"/>
                  <a:cs typeface="Calibri" charset="0"/>
                </a:endParaRPr>
              </a:p>
              <a:p>
                <a:pPr eaLnBrk="1" hangingPunct="1">
                  <a:buFont typeface="Arial" charset="0"/>
                  <a:buChar char="•"/>
                  <a:defRPr/>
                </a:pPr>
                <a:endParaRPr lang="en-US" sz="3600" b="1" dirty="0" smtClean="0">
                  <a:latin typeface="Calibri" charset="0"/>
                  <a:cs typeface="Calibri" charset="0"/>
                </a:endParaRPr>
              </a:p>
              <a:p>
                <a:pPr eaLnBrk="1" hangingPunct="1">
                  <a:buFont typeface="Arial" charset="0"/>
                  <a:buChar char="•"/>
                  <a:defRPr/>
                </a:pPr>
                <a:endParaRPr lang="en-US" sz="3600" b="1" dirty="0" smtClean="0">
                  <a:latin typeface="Calibri" charset="0"/>
                  <a:cs typeface="Calibri" charset="0"/>
                </a:endParaRPr>
              </a:p>
              <a:p>
                <a:pPr eaLnBrk="1" hangingPunct="1">
                  <a:defRPr/>
                </a:pPr>
                <a:endParaRPr lang="en-US" sz="3600" b="1" dirty="0" smtClean="0">
                  <a:latin typeface="Calibri" charset="0"/>
                  <a:cs typeface="Calibri" charset="0"/>
                </a:endParaRPr>
              </a:p>
              <a:p>
                <a:pPr lvl="1" eaLnBrk="1" hangingPunct="1">
                  <a:buFont typeface="Arial" charset="0"/>
                  <a:buChar char="•"/>
                  <a:defRPr/>
                </a:pPr>
                <a:r>
                  <a:rPr lang="en-US" sz="3200" dirty="0" smtClean="0">
                    <a:latin typeface="Calibri" charset="0"/>
                    <a:cs typeface="Calibri" charset="0"/>
                  </a:rPr>
                  <a:t>Uncertainties propagate according to model hierarchy</a:t>
                </a:r>
              </a:p>
              <a:p>
                <a:pPr lvl="1" eaLnBrk="1" hangingPunct="1">
                  <a:buFont typeface="Arial" charset="0"/>
                  <a:buChar char="•"/>
                  <a:defRPr/>
                </a:pPr>
                <a:r>
                  <a:rPr lang="en-US" sz="3200" dirty="0" smtClean="0">
                    <a:latin typeface="Calibri" charset="0"/>
                    <a:cs typeface="Calibri" charset="0"/>
                  </a:rPr>
                  <a:t>Bias correction &amp; multi-model ensemble construction.</a:t>
                </a:r>
              </a:p>
              <a:p>
                <a:pPr lvl="1" eaLnBrk="1" hangingPunct="1">
                  <a:buFont typeface="Arial" charset="0"/>
                  <a:buChar char="•"/>
                  <a:defRPr/>
                </a:pPr>
                <a:r>
                  <a:rPr lang="en-US" sz="3200" dirty="0" smtClean="0">
                    <a:latin typeface="Calibri" charset="0"/>
                    <a:cs typeface="Calibri" charset="0"/>
                  </a:rPr>
                  <a:t>Observations also include uncertainties.</a:t>
                </a:r>
              </a:p>
              <a:p>
                <a:pPr eaLnBrk="1" hangingPunct="1">
                  <a:defRPr/>
                </a:pPr>
                <a:endParaRPr lang="en-US" sz="800" i="1" dirty="0" smtClean="0">
                  <a:latin typeface="Calibri" charset="0"/>
                  <a:cs typeface="Calibri" charset="0"/>
                </a:endParaRPr>
              </a:p>
              <a:p>
                <a:pPr eaLnBrk="1" hangingPunct="1">
                  <a:buFont typeface="Arial" charset="0"/>
                  <a:buChar char="•"/>
                  <a:defRPr/>
                </a:pPr>
                <a:r>
                  <a:rPr lang="en-US" sz="3600" dirty="0" smtClean="0">
                    <a:latin typeface="Calibri" charset="0"/>
                    <a:cs typeface="Calibri" charset="0"/>
                  </a:rPr>
                  <a:t> </a:t>
                </a:r>
                <a:r>
                  <a:rPr lang="en-US" sz="3200" dirty="0" smtClean="0">
                    <a:latin typeface="Calibri" charset="0"/>
                    <a:cs typeface="Calibri" charset="0"/>
                  </a:rPr>
                  <a:t>We evaluate precipitation, a </a:t>
                </a:r>
                <a:r>
                  <a:rPr lang="en-US" sz="3200" i="1" dirty="0" smtClean="0">
                    <a:latin typeface="Calibri" charset="0"/>
                    <a:cs typeface="Calibri" charset="0"/>
                  </a:rPr>
                  <a:t>key variable for a number of impact assessments</a:t>
                </a:r>
                <a:r>
                  <a:rPr lang="en-US" sz="3200" dirty="0" smtClean="0">
                    <a:latin typeface="Calibri" charset="0"/>
                    <a:cs typeface="Calibri" charset="0"/>
                  </a:rPr>
                  <a:t>, in the CORDEX-Africa &amp; NARCCAP.</a:t>
                </a:r>
              </a:p>
            </p:txBody>
          </p:sp>
          <p:grpSp>
            <p:nvGrpSpPr>
              <p:cNvPr id="8" name="Group 5"/>
              <p:cNvGrpSpPr>
                <a:grpSpLocks/>
              </p:cNvGrpSpPr>
              <p:nvPr/>
            </p:nvGrpSpPr>
            <p:grpSpPr bwMode="auto">
              <a:xfrm>
                <a:off x="566738" y="7065964"/>
                <a:ext cx="10058400" cy="2774950"/>
                <a:chOff x="358775" y="8924925"/>
                <a:chExt cx="10058400" cy="2774950"/>
              </a:xfrm>
            </p:grpSpPr>
            <p:pic>
              <p:nvPicPr>
                <p:cNvPr id="9" name="Picture 214" descr="F01.MdlDataHierarchy.jpg"/>
                <p:cNvPicPr>
                  <a:picLocks noChangeAspect="1"/>
                </p:cNvPicPr>
                <p:nvPr/>
              </p:nvPicPr>
              <p:blipFill>
                <a:blip r:embed="rId2"/>
                <a:srcRect l="7683" t="9602" r="3842" b="75385"/>
                <a:stretch>
                  <a:fillRect/>
                </a:stretch>
              </p:blipFill>
              <p:spPr bwMode="auto">
                <a:xfrm>
                  <a:off x="358775" y="9424988"/>
                  <a:ext cx="10058400" cy="2274887"/>
                </a:xfrm>
                <a:prstGeom prst="rect">
                  <a:avLst/>
                </a:prstGeom>
                <a:noFill/>
                <a:ln w="9525">
                  <a:noFill/>
                  <a:miter lim="800000"/>
                  <a:headEnd/>
                  <a:tailEnd/>
                </a:ln>
              </p:spPr>
            </p:pic>
            <p:sp>
              <p:nvSpPr>
                <p:cNvPr id="10" name="TextBox 50"/>
                <p:cNvSpPr txBox="1">
                  <a:spLocks noChangeArrowheads="1"/>
                </p:cNvSpPr>
                <p:nvPr/>
              </p:nvSpPr>
              <p:spPr bwMode="auto">
                <a:xfrm>
                  <a:off x="414337" y="8924925"/>
                  <a:ext cx="9953625" cy="461962"/>
                </a:xfrm>
                <a:prstGeom prst="rect">
                  <a:avLst/>
                </a:prstGeom>
                <a:solidFill>
                  <a:schemeClr val="bg1"/>
                </a:solidFill>
                <a:ln w="9525">
                  <a:noFill/>
                  <a:miter lim="800000"/>
                  <a:headEnd/>
                  <a:tailEnd/>
                </a:ln>
              </p:spPr>
              <p:txBody>
                <a:bodyPr>
                  <a:spAutoFit/>
                </a:bodyPr>
                <a:lstStyle/>
                <a:p>
                  <a:pPr algn="ctr">
                    <a:defRPr/>
                  </a:pPr>
                  <a:r>
                    <a:rPr lang="en-US" sz="2400" b="1" i="1" dirty="0">
                      <a:latin typeface="Constantia" charset="0"/>
                      <a:ea typeface="Constantia" charset="0"/>
                      <a:cs typeface="Constantia" charset="0"/>
                    </a:rPr>
                    <a:t>Figure</a:t>
                  </a:r>
                  <a:r>
                    <a:rPr lang="en-US" sz="2400" i="1" dirty="0">
                      <a:latin typeface="Constantia" charset="0"/>
                      <a:ea typeface="Constantia" charset="0"/>
                      <a:cs typeface="Constantia" charset="0"/>
                    </a:rPr>
                    <a:t>. A typical model hierarchy </a:t>
                  </a:r>
                  <a:r>
                    <a:rPr lang="en-US" sz="2400" i="1" dirty="0">
                      <a:latin typeface="+mj-lt"/>
                      <a:ea typeface="Constantia" charset="0"/>
                      <a:cs typeface="Constantia" charset="0"/>
                    </a:rPr>
                    <a:t>in </a:t>
                  </a:r>
                  <a:r>
                    <a:rPr lang="en-US" sz="2400" i="1" dirty="0">
                      <a:latin typeface="Constantia" charset="0"/>
                      <a:ea typeface="Constantia" charset="0"/>
                      <a:cs typeface="Constantia" charset="0"/>
                    </a:rPr>
                    <a:t>climate change impact assessments.</a:t>
                  </a:r>
                </a:p>
              </p:txBody>
            </p:sp>
          </p:grpSp>
        </p:grpSp>
        <p:sp>
          <p:nvSpPr>
            <p:cNvPr id="88" name="TextBox 68"/>
            <p:cNvSpPr txBox="1">
              <a:spLocks noChangeArrowheads="1"/>
            </p:cNvSpPr>
            <p:nvPr/>
          </p:nvSpPr>
          <p:spPr bwMode="auto">
            <a:xfrm>
              <a:off x="21521738" y="3211075"/>
              <a:ext cx="8348661" cy="6801862"/>
            </a:xfrm>
            <a:prstGeom prst="rect">
              <a:avLst/>
            </a:prstGeom>
            <a:solidFill>
              <a:schemeClr val="accent3">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smtClean="0">
                  <a:latin typeface="Calibri" charset="0"/>
                  <a:cs typeface="Constantia" charset="0"/>
                </a:rPr>
                <a:t>Regional Climate Model Evaluation System</a:t>
              </a:r>
            </a:p>
            <a:p>
              <a:pPr algn="ctr" eaLnBrk="1" hangingPunct="1">
                <a:defRPr/>
              </a:pPr>
              <a:r>
                <a:rPr lang="en-US" sz="2800" b="1" dirty="0" smtClean="0">
                  <a:solidFill>
                    <a:srgbClr val="0000FF"/>
                  </a:solidFill>
                  <a:latin typeface="Calibri" charset="0"/>
                  <a:cs typeface="Constantia" charset="0"/>
                </a:rPr>
                <a:t>(http://</a:t>
              </a:r>
              <a:r>
                <a:rPr lang="en-US" sz="2800" b="1" dirty="0" err="1" smtClean="0">
                  <a:solidFill>
                    <a:srgbClr val="0000FF"/>
                  </a:solidFill>
                  <a:latin typeface="Calibri" charset="0"/>
                  <a:cs typeface="Constantia" charset="0"/>
                </a:rPr>
                <a:t>rcmes.jpl.nasa.gov</a:t>
              </a:r>
              <a:r>
                <a:rPr lang="en-US" sz="2800" b="1" dirty="0" smtClean="0">
                  <a:solidFill>
                    <a:srgbClr val="0000FF"/>
                  </a:solidFill>
                  <a:latin typeface="Calibri" charset="0"/>
                  <a:cs typeface="Constantia" charset="0"/>
                </a:rPr>
                <a:t>)</a:t>
              </a:r>
              <a:endParaRPr lang="en-US" sz="2800" dirty="0" smtClean="0">
                <a:latin typeface="Calibri" charset="0"/>
                <a:cs typeface="Calibri" charset="0"/>
              </a:endParaRPr>
            </a:p>
            <a:p>
              <a:pPr eaLnBrk="1" hangingPunct="1">
                <a:buFont typeface="Arial" charset="0"/>
                <a:buChar char="•"/>
                <a:defRPr/>
              </a:pPr>
              <a:r>
                <a:rPr lang="en-US" sz="3200" dirty="0" smtClean="0">
                  <a:latin typeface="Calibri" charset="0"/>
                  <a:cs typeface="Calibri" charset="0"/>
                </a:rPr>
                <a:t> Easy access to reference data facilitates model evaluation.</a:t>
              </a:r>
            </a:p>
            <a:p>
              <a:pPr eaLnBrk="1" hangingPunct="1">
                <a:buFont typeface="Arial" charset="0"/>
                <a:buChar char="•"/>
                <a:defRPr/>
              </a:pPr>
              <a:endParaRPr lang="en-US" sz="800" i="1" dirty="0" smtClean="0">
                <a:latin typeface="Calibri" charset="0"/>
                <a:cs typeface="Calibri" charset="0"/>
              </a:endParaRPr>
            </a:p>
            <a:p>
              <a:pPr eaLnBrk="1" hangingPunct="1">
                <a:buFont typeface="Arial" charset="0"/>
                <a:buChar char="•"/>
                <a:defRPr/>
              </a:pPr>
              <a:r>
                <a:rPr lang="en-US" sz="3200" dirty="0" smtClean="0">
                  <a:latin typeface="Calibri" charset="0"/>
                  <a:cs typeface="Calibri" charset="0"/>
                </a:rPr>
                <a:t> The Regional Climate Model Evaluation System (RCMES) targets to enable researchers to access a large volume of data in various sites, especially from NASA remote sensing and/or assimilation products.</a:t>
              </a:r>
            </a:p>
            <a:p>
              <a:pPr eaLnBrk="1" hangingPunct="1">
                <a:buFont typeface="Arial" charset="0"/>
                <a:buChar char="•"/>
                <a:defRPr/>
              </a:pPr>
              <a:endParaRPr lang="en-US" sz="800" i="1" dirty="0" smtClean="0">
                <a:latin typeface="Calibri" charset="0"/>
                <a:cs typeface="Calibri" charset="0"/>
              </a:endParaRPr>
            </a:p>
            <a:p>
              <a:pPr eaLnBrk="1" hangingPunct="1">
                <a:buFont typeface="Arial" charset="0"/>
                <a:buChar char="•"/>
                <a:defRPr/>
              </a:pPr>
              <a:r>
                <a:rPr lang="en-US" sz="3200" dirty="0" smtClean="0">
                  <a:latin typeface="Calibri" charset="0"/>
                  <a:cs typeface="Calibri" charset="0"/>
                </a:rPr>
                <a:t> The system is efficient, user friendly, flexible, and expandable to accommodate additional observational data and to calculate various model evaluation metrics.</a:t>
              </a:r>
            </a:p>
          </p:txBody>
        </p:sp>
        <p:grpSp>
          <p:nvGrpSpPr>
            <p:cNvPr id="93" name="Group 92"/>
            <p:cNvGrpSpPr/>
            <p:nvPr/>
          </p:nvGrpSpPr>
          <p:grpSpPr>
            <a:xfrm>
              <a:off x="10898953" y="3095626"/>
              <a:ext cx="10340975" cy="9879630"/>
              <a:chOff x="10821987" y="3018660"/>
              <a:chExt cx="10340975" cy="9879630"/>
            </a:xfrm>
          </p:grpSpPr>
          <p:sp>
            <p:nvSpPr>
              <p:cNvPr id="11" name="TextBox 68"/>
              <p:cNvSpPr txBox="1">
                <a:spLocks noChangeArrowheads="1"/>
              </p:cNvSpPr>
              <p:nvPr/>
            </p:nvSpPr>
            <p:spPr bwMode="auto">
              <a:xfrm>
                <a:off x="10821987" y="3018660"/>
                <a:ext cx="10340975" cy="9879630"/>
              </a:xfrm>
              <a:prstGeom prst="rect">
                <a:avLst/>
              </a:prstGeom>
              <a:solidFill>
                <a:schemeClr val="accent3">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smtClean="0">
                    <a:latin typeface="Calibri" charset="0"/>
                    <a:cs typeface="Constantia" charset="0"/>
                  </a:rPr>
                  <a:t>Regional Climate Model Evaluation System</a:t>
                </a:r>
              </a:p>
              <a:p>
                <a:pPr algn="ctr" eaLnBrk="1" hangingPunct="1">
                  <a:defRPr/>
                </a:pPr>
                <a:r>
                  <a:rPr lang="en-US" b="1" dirty="0" smtClean="0">
                    <a:solidFill>
                      <a:srgbClr val="0000FF"/>
                    </a:solidFill>
                    <a:latin typeface="Calibri" charset="0"/>
                    <a:cs typeface="Constantia" charset="0"/>
                  </a:rPr>
                  <a:t>(http://</a:t>
                </a:r>
                <a:r>
                  <a:rPr lang="en-US" b="1" dirty="0" err="1" smtClean="0">
                    <a:solidFill>
                      <a:srgbClr val="0000FF"/>
                    </a:solidFill>
                    <a:latin typeface="Calibri" charset="0"/>
                    <a:cs typeface="Constantia" charset="0"/>
                  </a:rPr>
                  <a:t>rcmes.jpl.nasa.gov</a:t>
                </a:r>
                <a:r>
                  <a:rPr lang="en-US" b="1" dirty="0" smtClean="0">
                    <a:solidFill>
                      <a:srgbClr val="0000FF"/>
                    </a:solidFill>
                    <a:latin typeface="Calibri" charset="0"/>
                    <a:cs typeface="Constantia" charset="0"/>
                  </a:rPr>
                  <a:t>)</a:t>
                </a: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3600" b="1" dirty="0" smtClean="0">
                  <a:latin typeface="Calibri" charset="0"/>
                  <a:cs typeface="Constantia" charset="0"/>
                </a:endParaRPr>
              </a:p>
              <a:p>
                <a:pPr eaLnBrk="1" hangingPunct="1">
                  <a:defRPr/>
                </a:pPr>
                <a:endParaRPr lang="en-US" sz="800" dirty="0" smtClean="0">
                  <a:latin typeface="Calibri" charset="0"/>
                  <a:cs typeface="Calibri" charset="0"/>
                </a:endParaRPr>
              </a:p>
              <a:p>
                <a:pPr eaLnBrk="1" hangingPunct="1">
                  <a:defRPr/>
                </a:pPr>
                <a:endParaRPr lang="en-US" sz="3600" dirty="0" smtClean="0">
                  <a:latin typeface="Calibri" charset="0"/>
                  <a:cs typeface="Calibri" charset="0"/>
                </a:endParaRPr>
              </a:p>
              <a:p>
                <a:pPr eaLnBrk="1" hangingPunct="1">
                  <a:buFont typeface="Arial" charset="0"/>
                  <a:buChar char="•"/>
                  <a:defRPr/>
                </a:pPr>
                <a:endParaRPr lang="en-US" sz="3200" dirty="0" smtClean="0">
                  <a:latin typeface="Calibri" charset="0"/>
                  <a:cs typeface="Calibri" charset="0"/>
                </a:endParaRPr>
              </a:p>
              <a:p>
                <a:pPr eaLnBrk="1" hangingPunct="1">
                  <a:buFont typeface="Arial" charset="0"/>
                  <a:buChar char="•"/>
                  <a:defRPr/>
                </a:pPr>
                <a:endParaRPr lang="en-US" sz="3200" dirty="0" smtClean="0">
                  <a:latin typeface="Calibri" charset="0"/>
                  <a:cs typeface="Calibri" charset="0"/>
                </a:endParaRPr>
              </a:p>
            </p:txBody>
          </p:sp>
          <p:pic>
            <p:nvPicPr>
              <p:cNvPr id="12" name="Picture 8"/>
              <p:cNvPicPr>
                <a:picLocks noChangeAspect="1"/>
              </p:cNvPicPr>
              <p:nvPr/>
            </p:nvPicPr>
            <p:blipFill>
              <a:blip r:embed="rId3"/>
              <a:srcRect/>
              <a:stretch>
                <a:fillRect/>
              </a:stretch>
            </p:blipFill>
            <p:spPr bwMode="auto">
              <a:xfrm>
                <a:off x="11926888" y="4516493"/>
                <a:ext cx="7867650" cy="1828800"/>
              </a:xfrm>
              <a:prstGeom prst="rect">
                <a:avLst/>
              </a:prstGeom>
              <a:noFill/>
              <a:ln w="9525">
                <a:noFill/>
                <a:miter lim="800000"/>
                <a:headEnd/>
                <a:tailEnd/>
              </a:ln>
            </p:spPr>
          </p:pic>
          <p:grpSp>
            <p:nvGrpSpPr>
              <p:cNvPr id="92" name="Group 91"/>
              <p:cNvGrpSpPr/>
              <p:nvPr/>
            </p:nvGrpSpPr>
            <p:grpSpPr>
              <a:xfrm>
                <a:off x="11620117" y="7072041"/>
                <a:ext cx="8740775" cy="5702300"/>
                <a:chOff x="11658600" y="7302939"/>
                <a:chExt cx="8740775" cy="5702300"/>
              </a:xfrm>
            </p:grpSpPr>
            <p:sp>
              <p:nvSpPr>
                <p:cNvPr id="14" name="TextBox 5"/>
                <p:cNvSpPr txBox="1">
                  <a:spLocks noChangeArrowheads="1"/>
                </p:cNvSpPr>
                <p:nvPr/>
              </p:nvSpPr>
              <p:spPr bwMode="auto">
                <a:xfrm>
                  <a:off x="11658600" y="11827314"/>
                  <a:ext cx="1298575" cy="1046162"/>
                </a:xfrm>
                <a:prstGeom prst="rect">
                  <a:avLst/>
                </a:prstGeom>
                <a:noFill/>
                <a:ln>
                  <a:noFill/>
                </a:ln>
                <a:extLst/>
              </p:spPr>
              <p:txBody>
                <a:bodyPr wrap="square">
                  <a:prstTxWarp prst="textNoShape">
                    <a:avLst/>
                  </a:prstTxWarp>
                  <a:spAutoFit/>
                </a:bodyPr>
                <a:lstStyle/>
                <a:p>
                  <a:pPr algn="ctr"/>
                  <a:r>
                    <a:rPr lang="en-US" sz="1400" b="1">
                      <a:latin typeface="Calibri" charset="0"/>
                    </a:rPr>
                    <a:t>Raw Data:</a:t>
                  </a:r>
                </a:p>
                <a:p>
                  <a:pPr algn="ctr"/>
                  <a:r>
                    <a:rPr lang="en-US" sz="1200">
                      <a:latin typeface="Calibri" charset="0"/>
                    </a:rPr>
                    <a:t>Various sources, formats,</a:t>
                  </a:r>
                </a:p>
                <a:p>
                  <a:pPr algn="ctr"/>
                  <a:r>
                    <a:rPr lang="en-US" sz="1200">
                      <a:latin typeface="Calibri" charset="0"/>
                    </a:rPr>
                    <a:t>Resolutions,</a:t>
                  </a:r>
                </a:p>
                <a:p>
                  <a:pPr algn="ctr"/>
                  <a:r>
                    <a:rPr lang="en-US" sz="1200">
                      <a:latin typeface="Calibri" charset="0"/>
                    </a:rPr>
                    <a:t>Coverage</a:t>
                  </a:r>
                </a:p>
              </p:txBody>
            </p:sp>
            <p:sp>
              <p:nvSpPr>
                <p:cNvPr id="15" name="Rounded Rectangle 14"/>
                <p:cNvSpPr/>
                <p:nvPr/>
              </p:nvSpPr>
              <p:spPr bwMode="auto">
                <a:xfrm>
                  <a:off x="16094075" y="9925489"/>
                  <a:ext cx="3255963" cy="1906587"/>
                </a:xfrm>
                <a:prstGeom prst="round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mj-lt"/>
                  </a:endParaRPr>
                </a:p>
              </p:txBody>
            </p:sp>
            <p:sp>
              <p:nvSpPr>
                <p:cNvPr id="16" name="TextBox 5"/>
                <p:cNvSpPr txBox="1">
                  <a:spLocks noChangeArrowheads="1"/>
                </p:cNvSpPr>
                <p:nvPr/>
              </p:nvSpPr>
              <p:spPr bwMode="auto">
                <a:xfrm>
                  <a:off x="12803188" y="11959076"/>
                  <a:ext cx="3408362" cy="862013"/>
                </a:xfrm>
                <a:prstGeom prst="rect">
                  <a:avLst/>
                </a:prstGeom>
                <a:noFill/>
                <a:ln>
                  <a:noFill/>
                </a:ln>
                <a:extLst/>
              </p:spPr>
              <p:txBody>
                <a:bodyPr wrap="square">
                  <a:prstTxWarp prst="textNoShape">
                    <a:avLst/>
                  </a:prstTxWarp>
                  <a:spAutoFit/>
                </a:bodyPr>
                <a:lstStyle/>
                <a:p>
                  <a:pPr algn="ctr"/>
                  <a:r>
                    <a:rPr lang="en-US" sz="1400" b="1">
                      <a:solidFill>
                        <a:srgbClr val="0000FF"/>
                      </a:solidFill>
                      <a:latin typeface="Calibri" charset="0"/>
                    </a:rPr>
                    <a:t>RCMED</a:t>
                  </a:r>
                </a:p>
                <a:p>
                  <a:pPr algn="ctr"/>
                  <a:r>
                    <a:rPr lang="en-US" sz="1200">
                      <a:solidFill>
                        <a:srgbClr val="0000FF"/>
                      </a:solidFill>
                      <a:latin typeface="Calibri" charset="0"/>
                    </a:rPr>
                    <a:t>(Regional Climate Model Evaluation Database)</a:t>
                  </a:r>
                </a:p>
                <a:p>
                  <a:pPr algn="ctr"/>
                  <a:r>
                    <a:rPr lang="en-US" sz="1200">
                      <a:solidFill>
                        <a:srgbClr val="0000FF"/>
                      </a:solidFill>
                      <a:latin typeface="Calibri" charset="0"/>
                    </a:rPr>
                    <a:t>A large scalable database to store data from variety of sources in a common format</a:t>
                  </a:r>
                </a:p>
              </p:txBody>
            </p:sp>
            <p:sp>
              <p:nvSpPr>
                <p:cNvPr id="17" name="TextBox 6"/>
                <p:cNvSpPr txBox="1">
                  <a:spLocks noChangeArrowheads="1"/>
                </p:cNvSpPr>
                <p:nvPr/>
              </p:nvSpPr>
              <p:spPr bwMode="auto">
                <a:xfrm>
                  <a:off x="16286163" y="11959076"/>
                  <a:ext cx="3082925" cy="1046163"/>
                </a:xfrm>
                <a:prstGeom prst="rect">
                  <a:avLst/>
                </a:prstGeom>
                <a:noFill/>
                <a:ln>
                  <a:noFill/>
                </a:ln>
                <a:extLst/>
              </p:spPr>
              <p:txBody>
                <a:bodyPr wrap="square">
                  <a:prstTxWarp prst="textNoShape">
                    <a:avLst/>
                  </a:prstTxWarp>
                  <a:spAutoFit/>
                </a:bodyPr>
                <a:lstStyle/>
                <a:p>
                  <a:pPr algn="ctr"/>
                  <a:r>
                    <a:rPr lang="en-US" sz="1400" b="1">
                      <a:solidFill>
                        <a:srgbClr val="008000"/>
                      </a:solidFill>
                      <a:latin typeface="Calibri" charset="0"/>
                    </a:rPr>
                    <a:t>RCMET</a:t>
                  </a:r>
                </a:p>
                <a:p>
                  <a:pPr algn="ctr"/>
                  <a:r>
                    <a:rPr lang="en-US" sz="1200">
                      <a:solidFill>
                        <a:srgbClr val="008000"/>
                      </a:solidFill>
                      <a:latin typeface="Calibri" charset="0"/>
                    </a:rPr>
                    <a:t>(Regional Climate Model Evaluation Tool)</a:t>
                  </a:r>
                </a:p>
                <a:p>
                  <a:pPr algn="ctr"/>
                  <a:r>
                    <a:rPr lang="en-US" sz="1200">
                      <a:solidFill>
                        <a:srgbClr val="008000"/>
                      </a:solidFill>
                      <a:latin typeface="Calibri" charset="0"/>
                    </a:rPr>
                    <a:t>A library of codes for extracting data from RCMED and model and for calculating evaluation metrics</a:t>
                  </a:r>
                </a:p>
              </p:txBody>
            </p:sp>
            <p:sp>
              <p:nvSpPr>
                <p:cNvPr id="18" name="Rounded Rectangle 17"/>
                <p:cNvSpPr/>
                <p:nvPr/>
              </p:nvSpPr>
              <p:spPr bwMode="auto">
                <a:xfrm>
                  <a:off x="12958814" y="8107284"/>
                  <a:ext cx="2927624" cy="3724065"/>
                </a:xfrm>
                <a:prstGeom prst="roundRect">
                  <a:avLst/>
                </a:prstGeom>
                <a:solidFill>
                  <a:schemeClr val="accent5">
                    <a:lumMod val="40000"/>
                    <a:lumOff val="60000"/>
                  </a:schemeClr>
                </a:solidFill>
                <a:ln>
                  <a:solidFill>
                    <a:schemeClr val="tx1"/>
                  </a:solidFill>
                  <a:prstDash val="dash"/>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latin typeface="+mj-lt"/>
                  </a:endParaRPr>
                </a:p>
              </p:txBody>
            </p:sp>
            <p:sp>
              <p:nvSpPr>
                <p:cNvPr id="19" name="Rectangle 18"/>
                <p:cNvSpPr/>
                <p:nvPr/>
              </p:nvSpPr>
              <p:spPr bwMode="auto">
                <a:xfrm>
                  <a:off x="14441488" y="8358626"/>
                  <a:ext cx="1109662" cy="273050"/>
                </a:xfrm>
                <a:prstGeom prst="rect">
                  <a:avLst/>
                </a:prstGeom>
                <a:solidFill>
                  <a:schemeClr val="accent5">
                    <a:lumMod val="40000"/>
                    <a:lumOff val="6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latin typeface="+mj-lt"/>
                    </a:rPr>
                    <a:t>Metadata</a:t>
                  </a:r>
                </a:p>
              </p:txBody>
            </p:sp>
            <p:sp>
              <p:nvSpPr>
                <p:cNvPr id="20" name="Rectangle 19"/>
                <p:cNvSpPr/>
                <p:nvPr/>
              </p:nvSpPr>
              <p:spPr bwMode="auto">
                <a:xfrm>
                  <a:off x="14441488" y="8841226"/>
                  <a:ext cx="1109662" cy="27305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latin typeface="+mj-lt"/>
                    </a:rPr>
                    <a:t>Data Table</a:t>
                  </a:r>
                </a:p>
              </p:txBody>
            </p:sp>
            <p:sp>
              <p:nvSpPr>
                <p:cNvPr id="21" name="Rectangle 20"/>
                <p:cNvSpPr/>
                <p:nvPr/>
              </p:nvSpPr>
              <p:spPr bwMode="auto">
                <a:xfrm>
                  <a:off x="14441488" y="9115864"/>
                  <a:ext cx="1109662" cy="561975"/>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Data Table</a:t>
                  </a:r>
                </a:p>
              </p:txBody>
            </p:sp>
            <p:sp>
              <p:nvSpPr>
                <p:cNvPr id="22" name="Rectangle 21"/>
                <p:cNvSpPr/>
                <p:nvPr/>
              </p:nvSpPr>
              <p:spPr bwMode="auto">
                <a:xfrm>
                  <a:off x="14441488" y="9673076"/>
                  <a:ext cx="1109662" cy="39370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Data Table</a:t>
                  </a:r>
                </a:p>
              </p:txBody>
            </p:sp>
            <p:sp>
              <p:nvSpPr>
                <p:cNvPr id="23" name="Rectangle 22"/>
                <p:cNvSpPr/>
                <p:nvPr/>
              </p:nvSpPr>
              <p:spPr bwMode="auto">
                <a:xfrm>
                  <a:off x="14441488" y="10066776"/>
                  <a:ext cx="1109662" cy="433388"/>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Data Table</a:t>
                  </a:r>
                </a:p>
              </p:txBody>
            </p:sp>
            <p:sp>
              <p:nvSpPr>
                <p:cNvPr id="24" name="Rectangle 23"/>
                <p:cNvSpPr/>
                <p:nvPr/>
              </p:nvSpPr>
              <p:spPr bwMode="auto">
                <a:xfrm>
                  <a:off x="14441488" y="10501751"/>
                  <a:ext cx="1109662" cy="27305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Data Table</a:t>
                  </a:r>
                </a:p>
              </p:txBody>
            </p:sp>
            <p:sp>
              <p:nvSpPr>
                <p:cNvPr id="25" name="Rectangle 24"/>
                <p:cNvSpPr/>
                <p:nvPr/>
              </p:nvSpPr>
              <p:spPr bwMode="auto">
                <a:xfrm>
                  <a:off x="14441488" y="10776389"/>
                  <a:ext cx="1109662" cy="271462"/>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Data Table</a:t>
                  </a:r>
                </a:p>
              </p:txBody>
            </p:sp>
            <p:sp>
              <p:nvSpPr>
                <p:cNvPr id="26" name="Rectangle 25"/>
                <p:cNvSpPr/>
                <p:nvPr/>
              </p:nvSpPr>
              <p:spPr bwMode="auto">
                <a:xfrm>
                  <a:off x="14233525" y="11074839"/>
                  <a:ext cx="1470025" cy="6556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Common Format,</a:t>
                  </a:r>
                </a:p>
                <a:p>
                  <a:pPr algn="ctr">
                    <a:defRPr/>
                  </a:pPr>
                  <a:r>
                    <a:rPr lang="en-US" sz="1200" b="1" dirty="0">
                      <a:solidFill>
                        <a:srgbClr val="000000"/>
                      </a:solidFill>
                      <a:latin typeface="+mj-lt"/>
                    </a:rPr>
                    <a:t>Native grid,</a:t>
                  </a:r>
                </a:p>
                <a:p>
                  <a:pPr algn="ctr">
                    <a:defRPr/>
                  </a:pPr>
                  <a:r>
                    <a:rPr lang="en-US" sz="1200" b="1" dirty="0">
                      <a:solidFill>
                        <a:srgbClr val="000000"/>
                      </a:solidFill>
                      <a:latin typeface="+mj-lt"/>
                    </a:rPr>
                    <a:t>Efficient architecture</a:t>
                  </a:r>
                </a:p>
              </p:txBody>
            </p:sp>
            <p:sp>
              <p:nvSpPr>
                <p:cNvPr id="27" name="TextBox 26"/>
                <p:cNvSpPr txBox="1"/>
                <p:nvPr/>
              </p:nvSpPr>
              <p:spPr bwMode="auto">
                <a:xfrm>
                  <a:off x="14324013" y="9511151"/>
                  <a:ext cx="1331912" cy="708025"/>
                </a:xfrm>
                <a:prstGeom prst="rect">
                  <a:avLst/>
                </a:prstGeom>
                <a:noFill/>
              </p:spPr>
              <p:txBody>
                <a:bodyPr wrap="square">
                  <a:spAutoFit/>
                </a:bodyPr>
                <a:lstStyle/>
                <a:p>
                  <a:pPr algn="ctr">
                    <a:defRPr/>
                  </a:pPr>
                  <a:r>
                    <a:rPr lang="en-US" sz="2000" b="1" i="1" dirty="0">
                      <a:solidFill>
                        <a:schemeClr val="bg1"/>
                      </a:solidFill>
                      <a:latin typeface="+mj-lt"/>
                    </a:rPr>
                    <a:t>Cloud Database</a:t>
                  </a:r>
                </a:p>
              </p:txBody>
            </p:sp>
            <p:sp>
              <p:nvSpPr>
                <p:cNvPr id="28" name="Rectangle 27"/>
                <p:cNvSpPr/>
                <p:nvPr/>
              </p:nvSpPr>
              <p:spPr bwMode="auto">
                <a:xfrm>
                  <a:off x="13081000" y="9342876"/>
                  <a:ext cx="911225" cy="1166813"/>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mj-lt"/>
                    </a:rPr>
                    <a:t>Extractor for various data formats</a:t>
                  </a:r>
                </a:p>
              </p:txBody>
            </p:sp>
            <p:cxnSp>
              <p:nvCxnSpPr>
                <p:cNvPr id="29" name="Straight Connector 28"/>
                <p:cNvCxnSpPr/>
                <p:nvPr/>
              </p:nvCxnSpPr>
              <p:spPr bwMode="auto">
                <a:xfrm>
                  <a:off x="13533438" y="8487214"/>
                  <a:ext cx="0" cy="8477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bwMode="auto">
                <a:xfrm>
                  <a:off x="13533438" y="8485626"/>
                  <a:ext cx="893762" cy="158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3"/>
                </p:cNvCxnSpPr>
                <p:nvPr/>
              </p:nvCxnSpPr>
              <p:spPr bwMode="auto">
                <a:xfrm flipV="1">
                  <a:off x="13992225" y="8977751"/>
                  <a:ext cx="434975" cy="94773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rot="5400000" flipH="1" flipV="1">
                  <a:off x="13945394" y="9443682"/>
                  <a:ext cx="528638" cy="43497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bwMode="auto">
                <a:xfrm flipV="1">
                  <a:off x="13992225" y="9869926"/>
                  <a:ext cx="434975" cy="55563"/>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8" idx="3"/>
                </p:cNvCxnSpPr>
                <p:nvPr/>
              </p:nvCxnSpPr>
              <p:spPr bwMode="auto">
                <a:xfrm>
                  <a:off x="13992225" y="9925489"/>
                  <a:ext cx="434975" cy="357187"/>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bwMode="auto">
                <a:xfrm rot="16200000" flipH="1">
                  <a:off x="13852525" y="10065189"/>
                  <a:ext cx="714375" cy="43497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bwMode="auto">
                <a:xfrm rot="16200000" flipH="1">
                  <a:off x="13716000" y="10201714"/>
                  <a:ext cx="987425" cy="43497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bwMode="auto">
                <a:xfrm>
                  <a:off x="11780838" y="8322114"/>
                  <a:ext cx="985837" cy="331787"/>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TRMM</a:t>
                  </a:r>
                </a:p>
              </p:txBody>
            </p:sp>
            <p:sp>
              <p:nvSpPr>
                <p:cNvPr id="38" name="Oval 37"/>
                <p:cNvSpPr/>
                <p:nvPr/>
              </p:nvSpPr>
              <p:spPr bwMode="auto">
                <a:xfrm>
                  <a:off x="11750675" y="8885676"/>
                  <a:ext cx="1019175" cy="420688"/>
                </a:xfrm>
                <a:prstGeom prst="ellips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MODIS</a:t>
                  </a:r>
                </a:p>
              </p:txBody>
            </p:sp>
            <p:sp>
              <p:nvSpPr>
                <p:cNvPr id="39" name="Diamond 38"/>
                <p:cNvSpPr/>
                <p:nvPr/>
              </p:nvSpPr>
              <p:spPr bwMode="auto">
                <a:xfrm>
                  <a:off x="11699875" y="9461939"/>
                  <a:ext cx="1065213" cy="454025"/>
                </a:xfrm>
                <a:prstGeom prst="diamond">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AIRS</a:t>
                  </a:r>
                </a:p>
              </p:txBody>
            </p:sp>
            <p:sp>
              <p:nvSpPr>
                <p:cNvPr id="40" name="Hexagon 39"/>
                <p:cNvSpPr/>
                <p:nvPr/>
              </p:nvSpPr>
              <p:spPr bwMode="auto">
                <a:xfrm>
                  <a:off x="11769725" y="10052489"/>
                  <a:ext cx="987425" cy="409575"/>
                </a:xfrm>
                <a:prstGeom prst="hexagon">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CERES</a:t>
                  </a:r>
                </a:p>
              </p:txBody>
            </p:sp>
            <p:sp>
              <p:nvSpPr>
                <p:cNvPr id="41" name="Regular Pentagon 40"/>
                <p:cNvSpPr/>
                <p:nvPr/>
              </p:nvSpPr>
              <p:spPr bwMode="auto">
                <a:xfrm>
                  <a:off x="11750675" y="11230414"/>
                  <a:ext cx="987425" cy="444500"/>
                </a:xfrm>
                <a:prstGeom prst="pentagon">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tx1"/>
                      </a:solidFill>
                      <a:latin typeface="+mj-lt"/>
                    </a:rPr>
                    <a:t>ETC</a:t>
                  </a:r>
                </a:p>
              </p:txBody>
            </p:sp>
            <p:sp>
              <p:nvSpPr>
                <p:cNvPr id="42" name="Rectangle 41"/>
                <p:cNvSpPr/>
                <p:nvPr/>
              </p:nvSpPr>
              <p:spPr bwMode="auto">
                <a:xfrm>
                  <a:off x="11749088" y="10623989"/>
                  <a:ext cx="987425" cy="423862"/>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Soil moisture</a:t>
                  </a:r>
                </a:p>
              </p:txBody>
            </p:sp>
            <p:sp>
              <p:nvSpPr>
                <p:cNvPr id="43" name="Rounded Rectangle 42"/>
                <p:cNvSpPr/>
                <p:nvPr/>
              </p:nvSpPr>
              <p:spPr bwMode="auto">
                <a:xfrm>
                  <a:off x="16094075" y="8103039"/>
                  <a:ext cx="3255963" cy="1546225"/>
                </a:xfrm>
                <a:prstGeom prst="roundRect">
                  <a:avLst/>
                </a:prstGeom>
                <a:solidFill>
                  <a:schemeClr val="accent3">
                    <a:lumMod val="20000"/>
                    <a:lumOff val="8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mj-lt"/>
                  </a:endParaRPr>
                </a:p>
              </p:txBody>
            </p:sp>
            <p:sp>
              <p:nvSpPr>
                <p:cNvPr id="44" name="Rectangle 43"/>
                <p:cNvSpPr/>
                <p:nvPr/>
              </p:nvSpPr>
              <p:spPr bwMode="auto">
                <a:xfrm>
                  <a:off x="16316325" y="8282426"/>
                  <a:ext cx="1347788" cy="433388"/>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000000"/>
                      </a:solidFill>
                      <a:latin typeface="+mj-lt"/>
                    </a:rPr>
                    <a:t>Extract OBS data</a:t>
                  </a:r>
                </a:p>
              </p:txBody>
            </p:sp>
            <p:sp>
              <p:nvSpPr>
                <p:cNvPr id="45" name="Rectangle 44"/>
                <p:cNvSpPr/>
                <p:nvPr/>
              </p:nvSpPr>
              <p:spPr bwMode="auto">
                <a:xfrm>
                  <a:off x="17802225" y="8282426"/>
                  <a:ext cx="1349375" cy="433388"/>
                </a:xfrm>
                <a:prstGeom prst="rect">
                  <a:avLst/>
                </a:prstGeom>
                <a:solidFill>
                  <a:srgbClr val="FF4F0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mj-lt"/>
                    </a:rPr>
                    <a:t>Extract model data</a:t>
                  </a:r>
                </a:p>
              </p:txBody>
            </p:sp>
            <p:cxnSp>
              <p:nvCxnSpPr>
                <p:cNvPr id="46" name="Straight Arrow Connector 45"/>
                <p:cNvCxnSpPr>
                  <a:endCxn id="45" idx="0"/>
                </p:cNvCxnSpPr>
                <p:nvPr/>
              </p:nvCxnSpPr>
              <p:spPr bwMode="auto">
                <a:xfrm>
                  <a:off x="18476913" y="7933176"/>
                  <a:ext cx="0" cy="349250"/>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sp>
              <p:nvSpPr>
                <p:cNvPr id="47" name="Smiley Face 46"/>
                <p:cNvSpPr/>
                <p:nvPr/>
              </p:nvSpPr>
              <p:spPr bwMode="auto">
                <a:xfrm>
                  <a:off x="17256125" y="7553764"/>
                  <a:ext cx="401638" cy="379412"/>
                </a:xfrm>
                <a:prstGeom prst="smileyFace">
                  <a:avLst/>
                </a:prstGeom>
                <a:solidFill>
                  <a:srgbClr val="F3E582"/>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48" name="TextBox 47"/>
                <p:cNvSpPr txBox="1"/>
                <p:nvPr/>
              </p:nvSpPr>
              <p:spPr bwMode="auto">
                <a:xfrm>
                  <a:off x="16714788" y="7495026"/>
                  <a:ext cx="581025" cy="523875"/>
                </a:xfrm>
                <a:prstGeom prst="rect">
                  <a:avLst/>
                </a:prstGeom>
                <a:noFill/>
              </p:spPr>
              <p:txBody>
                <a:bodyPr wrap="square">
                  <a:spAutoFit/>
                </a:bodyPr>
                <a:lstStyle/>
                <a:p>
                  <a:pPr>
                    <a:defRPr/>
                  </a:pPr>
                  <a:r>
                    <a:rPr lang="en-US" sz="1400" b="1" dirty="0">
                      <a:latin typeface="+mj-lt"/>
                    </a:rPr>
                    <a:t>User</a:t>
                  </a:r>
                </a:p>
                <a:p>
                  <a:pPr>
                    <a:defRPr/>
                  </a:pPr>
                  <a:r>
                    <a:rPr lang="en-US" sz="1400" b="1" dirty="0">
                      <a:latin typeface="+mj-lt"/>
                    </a:rPr>
                    <a:t>input</a:t>
                  </a:r>
                </a:p>
              </p:txBody>
            </p:sp>
            <p:cxnSp>
              <p:nvCxnSpPr>
                <p:cNvPr id="49" name="Straight Arrow Connector 48"/>
                <p:cNvCxnSpPr>
                  <a:stCxn id="47" idx="4"/>
                </p:cNvCxnSpPr>
                <p:nvPr/>
              </p:nvCxnSpPr>
              <p:spPr bwMode="auto">
                <a:xfrm>
                  <a:off x="17457738" y="7933176"/>
                  <a:ext cx="6350" cy="274638"/>
                </a:xfrm>
                <a:prstGeom prst="straightConnector1">
                  <a:avLst/>
                </a:prstGeom>
                <a:ln w="63500">
                  <a:solidFill>
                    <a:schemeClr val="bg1">
                      <a:lumMod val="50000"/>
                    </a:schemeClr>
                  </a:solidFill>
                  <a:tailEnd type="triangle" w="lg" len="med"/>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bwMode="auto">
                <a:xfrm>
                  <a:off x="16543338" y="8958701"/>
                  <a:ext cx="2389187" cy="5524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latin typeface="+mj-lt"/>
                    </a:rPr>
                    <a:t>Regridder</a:t>
                  </a:r>
                </a:p>
                <a:p>
                  <a:pPr algn="ctr">
                    <a:defRPr/>
                  </a:pPr>
                  <a:r>
                    <a:rPr lang="en-US" sz="1200" b="1" dirty="0">
                      <a:solidFill>
                        <a:srgbClr val="000000"/>
                      </a:solidFill>
                      <a:latin typeface="+mj-lt"/>
                    </a:rPr>
                    <a:t>(Put the OBS &amp; model data on the same time/space grid)</a:t>
                  </a:r>
                </a:p>
              </p:txBody>
            </p:sp>
            <p:sp>
              <p:nvSpPr>
                <p:cNvPr id="51" name="Rectangle 50"/>
                <p:cNvSpPr/>
                <p:nvPr/>
              </p:nvSpPr>
              <p:spPr bwMode="auto">
                <a:xfrm>
                  <a:off x="16543338" y="10219176"/>
                  <a:ext cx="2389187" cy="639763"/>
                </a:xfrm>
                <a:prstGeom prst="rect">
                  <a:avLst/>
                </a:prstGeom>
                <a:solidFill>
                  <a:srgbClr val="EBEF9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latin typeface="+mj-lt"/>
                    </a:rPr>
                    <a:t>Analyzer</a:t>
                  </a:r>
                </a:p>
                <a:p>
                  <a:pPr algn="ctr">
                    <a:defRPr/>
                  </a:pPr>
                  <a:r>
                    <a:rPr lang="en-US" sz="1200" b="1" dirty="0">
                      <a:solidFill>
                        <a:srgbClr val="000000"/>
                      </a:solidFill>
                      <a:latin typeface="+mj-lt"/>
                    </a:rPr>
                    <a:t>Calculate evaluation metrics; assessment model input data</a:t>
                  </a:r>
                </a:p>
              </p:txBody>
            </p:sp>
            <p:sp>
              <p:nvSpPr>
                <p:cNvPr id="52" name="Rectangle 51"/>
                <p:cNvSpPr/>
                <p:nvPr/>
              </p:nvSpPr>
              <p:spPr bwMode="auto">
                <a:xfrm>
                  <a:off x="16543338" y="11190726"/>
                  <a:ext cx="2389187" cy="550863"/>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latin typeface="+mj-lt"/>
                    </a:rPr>
                    <a:t>Visualizer</a:t>
                  </a:r>
                </a:p>
                <a:p>
                  <a:pPr algn="ctr">
                    <a:defRPr/>
                  </a:pPr>
                  <a:r>
                    <a:rPr lang="en-US" sz="1200" b="1" dirty="0">
                      <a:solidFill>
                        <a:srgbClr val="000000"/>
                      </a:solidFill>
                      <a:latin typeface="+mj-lt"/>
                    </a:rPr>
                    <a:t>(Plot the metrics)</a:t>
                  </a:r>
                </a:p>
              </p:txBody>
            </p:sp>
            <p:cxnSp>
              <p:nvCxnSpPr>
                <p:cNvPr id="53" name="Straight Arrow Connector 52"/>
                <p:cNvCxnSpPr/>
                <p:nvPr/>
              </p:nvCxnSpPr>
              <p:spPr bwMode="auto">
                <a:xfrm rot="16200000" flipH="1">
                  <a:off x="18361026" y="8833288"/>
                  <a:ext cx="222250" cy="9525"/>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bwMode="auto">
                <a:xfrm rot="16200000" flipH="1">
                  <a:off x="16893382" y="8827732"/>
                  <a:ext cx="233362" cy="9525"/>
                </a:xfrm>
                <a:prstGeom prst="straightConnector1">
                  <a:avLst/>
                </a:prstGeom>
                <a:ln w="38100">
                  <a:solidFill>
                    <a:srgbClr val="FF66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3" idx="2"/>
                </p:cNvCxnSpPr>
                <p:nvPr/>
              </p:nvCxnSpPr>
              <p:spPr bwMode="auto">
                <a:xfrm rot="16200000" flipH="1">
                  <a:off x="17445038" y="9925489"/>
                  <a:ext cx="569912" cy="17462"/>
                </a:xfrm>
                <a:prstGeom prst="straightConnector1">
                  <a:avLst/>
                </a:prstGeom>
                <a:ln w="50800">
                  <a:solidFill>
                    <a:schemeClr val="accent5">
                      <a:lumMod val="75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bwMode="auto">
                <a:xfrm>
                  <a:off x="15703550" y="8487214"/>
                  <a:ext cx="612775" cy="0"/>
                </a:xfrm>
                <a:prstGeom prst="straightConnector1">
                  <a:avLst/>
                </a:prstGeom>
                <a:ln w="63500">
                  <a:solidFill>
                    <a:srgbClr val="FF66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bwMode="auto">
                <a:xfrm>
                  <a:off x="15703550" y="8495151"/>
                  <a:ext cx="0" cy="2417763"/>
                </a:xfrm>
                <a:prstGeom prst="line">
                  <a:avLst/>
                </a:prstGeom>
                <a:ln w="127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bwMode="auto">
                <a:xfrm flipV="1">
                  <a:off x="15552738" y="8496739"/>
                  <a:ext cx="150812" cy="158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bwMode="auto">
                <a:xfrm>
                  <a:off x="15555913" y="8990451"/>
                  <a:ext cx="14922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bwMode="auto">
                <a:xfrm>
                  <a:off x="15557500" y="9396851"/>
                  <a:ext cx="15081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bwMode="auto">
                <a:xfrm>
                  <a:off x="15559088" y="9869926"/>
                  <a:ext cx="150812"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bwMode="auto">
                <a:xfrm>
                  <a:off x="15560675" y="10279501"/>
                  <a:ext cx="15081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bwMode="auto">
                <a:xfrm>
                  <a:off x="15562263" y="10639864"/>
                  <a:ext cx="150812"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bwMode="auto">
                <a:xfrm>
                  <a:off x="15563850" y="10912914"/>
                  <a:ext cx="15081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bwMode="auto">
                <a:xfrm>
                  <a:off x="15732125" y="8088751"/>
                  <a:ext cx="479425" cy="307975"/>
                </a:xfrm>
                <a:prstGeom prst="rect">
                  <a:avLst/>
                </a:prstGeom>
                <a:noFill/>
              </p:spPr>
              <p:txBody>
                <a:bodyPr wrap="square">
                  <a:spAutoFit/>
                </a:bodyPr>
                <a:lstStyle/>
                <a:p>
                  <a:pPr>
                    <a:defRPr/>
                  </a:pPr>
                  <a:r>
                    <a:rPr lang="en-US" sz="1400" b="1" dirty="0">
                      <a:solidFill>
                        <a:srgbClr val="FF6600"/>
                      </a:solidFill>
                      <a:latin typeface="+mj-lt"/>
                    </a:rPr>
                    <a:t>URL</a:t>
                  </a:r>
                </a:p>
              </p:txBody>
            </p:sp>
            <p:cxnSp>
              <p:nvCxnSpPr>
                <p:cNvPr id="66" name="Straight Arrow Connector 65"/>
                <p:cNvCxnSpPr/>
                <p:nvPr/>
              </p:nvCxnSpPr>
              <p:spPr bwMode="auto">
                <a:xfrm rot="5400000">
                  <a:off x="17572038" y="11016101"/>
                  <a:ext cx="319087" cy="4763"/>
                </a:xfrm>
                <a:prstGeom prst="straightConnector1">
                  <a:avLst/>
                </a:prstGeom>
                <a:ln w="508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bwMode="auto">
                <a:xfrm>
                  <a:off x="19543713" y="9042839"/>
                  <a:ext cx="855662" cy="153828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FFFFFF"/>
                      </a:solidFill>
                      <a:latin typeface="+mj-lt"/>
                    </a:rPr>
                    <a:t>Use the re-gridded data for user’s own analyses and VIS.</a:t>
                  </a:r>
                </a:p>
              </p:txBody>
            </p:sp>
            <p:cxnSp>
              <p:nvCxnSpPr>
                <p:cNvPr id="68" name="Straight Arrow Connector 67"/>
                <p:cNvCxnSpPr/>
                <p:nvPr/>
              </p:nvCxnSpPr>
              <p:spPr bwMode="auto">
                <a:xfrm>
                  <a:off x="17738725" y="9798489"/>
                  <a:ext cx="1804988" cy="14287"/>
                </a:xfrm>
                <a:prstGeom prst="straightConnector1">
                  <a:avLst/>
                </a:prstGeom>
                <a:ln w="25400">
                  <a:solidFill>
                    <a:srgbClr val="008000"/>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bwMode="auto">
                <a:xfrm>
                  <a:off x="17802225" y="9563539"/>
                  <a:ext cx="1604963" cy="430212"/>
                </a:xfrm>
                <a:prstGeom prst="rect">
                  <a:avLst/>
                </a:prstGeom>
                <a:noFill/>
              </p:spPr>
              <p:txBody>
                <a:bodyPr wrap="square">
                  <a:spAutoFit/>
                </a:bodyPr>
                <a:lstStyle/>
                <a:p>
                  <a:pPr>
                    <a:defRPr/>
                  </a:pPr>
                  <a:r>
                    <a:rPr lang="en-US" sz="1100" b="1" dirty="0">
                      <a:solidFill>
                        <a:srgbClr val="008000"/>
                      </a:solidFill>
                      <a:latin typeface="+mj-lt"/>
                    </a:rPr>
                    <a:t>Data extractor</a:t>
                  </a:r>
                </a:p>
                <a:p>
                  <a:pPr>
                    <a:defRPr/>
                  </a:pPr>
                  <a:r>
                    <a:rPr lang="en-US" sz="1100" b="1" dirty="0">
                      <a:solidFill>
                        <a:srgbClr val="008000"/>
                      </a:solidFill>
                      <a:latin typeface="+mj-lt"/>
                    </a:rPr>
                    <a:t>(netCDF) </a:t>
                  </a:r>
                </a:p>
              </p:txBody>
            </p:sp>
            <p:cxnSp>
              <p:nvCxnSpPr>
                <p:cNvPr id="70" name="Straight Connector 69"/>
                <p:cNvCxnSpPr>
                  <a:stCxn id="37" idx="3"/>
                  <a:endCxn id="28" idx="1"/>
                </p:cNvCxnSpPr>
                <p:nvPr/>
              </p:nvCxnSpPr>
              <p:spPr bwMode="auto">
                <a:xfrm>
                  <a:off x="12766675" y="8487214"/>
                  <a:ext cx="314325" cy="1438275"/>
                </a:xfrm>
                <a:prstGeom prst="line">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1" idx="5"/>
                  <a:endCxn id="28" idx="1"/>
                </p:cNvCxnSpPr>
                <p:nvPr/>
              </p:nvCxnSpPr>
              <p:spPr bwMode="auto">
                <a:xfrm flipV="1">
                  <a:off x="12738100" y="9925489"/>
                  <a:ext cx="342900" cy="1474787"/>
                </a:xfrm>
                <a:prstGeom prst="line">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38" idx="6"/>
                  <a:endCxn id="28" idx="1"/>
                </p:cNvCxnSpPr>
                <p:nvPr/>
              </p:nvCxnSpPr>
              <p:spPr bwMode="auto">
                <a:xfrm>
                  <a:off x="12769850" y="9096814"/>
                  <a:ext cx="311150" cy="828675"/>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42" idx="3"/>
                  <a:endCxn id="28" idx="1"/>
                </p:cNvCxnSpPr>
                <p:nvPr/>
              </p:nvCxnSpPr>
              <p:spPr bwMode="auto">
                <a:xfrm flipV="1">
                  <a:off x="12736513" y="9925489"/>
                  <a:ext cx="344487" cy="911225"/>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39" idx="3"/>
                  <a:endCxn id="28" idx="1"/>
                </p:cNvCxnSpPr>
                <p:nvPr/>
              </p:nvCxnSpPr>
              <p:spPr bwMode="auto">
                <a:xfrm>
                  <a:off x="12765088" y="9688951"/>
                  <a:ext cx="315912" cy="236538"/>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40" idx="3"/>
                  <a:endCxn id="28" idx="1"/>
                </p:cNvCxnSpPr>
                <p:nvPr/>
              </p:nvCxnSpPr>
              <p:spPr bwMode="auto">
                <a:xfrm flipV="1">
                  <a:off x="12757150" y="9925489"/>
                  <a:ext cx="323850" cy="331787"/>
                </a:xfrm>
                <a:prstGeom prst="straightConnector1">
                  <a:avLst/>
                </a:prstGeom>
                <a:ln w="12700">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bwMode="auto">
                <a:xfrm>
                  <a:off x="17802225" y="7302939"/>
                  <a:ext cx="1349375" cy="627062"/>
                </a:xfrm>
                <a:prstGeom prst="rect">
                  <a:avLst/>
                </a:prstGeom>
                <a:solidFill>
                  <a:srgbClr val="FF4F0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mj-lt"/>
                    </a:rPr>
                    <a:t>Model data</a:t>
                  </a:r>
                </a:p>
              </p:txBody>
            </p:sp>
            <p:sp>
              <p:nvSpPr>
                <p:cNvPr id="77" name="Rounded Rectangle 76"/>
                <p:cNvSpPr/>
                <p:nvPr/>
              </p:nvSpPr>
              <p:spPr bwMode="auto">
                <a:xfrm>
                  <a:off x="12853988" y="7302939"/>
                  <a:ext cx="3032125" cy="715962"/>
                </a:xfrm>
                <a:prstGeom prst="roundRect">
                  <a:avLst/>
                </a:prstGeom>
                <a:solidFill>
                  <a:srgbClr val="FAB318"/>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latin typeface="+mj-lt"/>
                    </a:rPr>
                    <a:t>Other Data Centers</a:t>
                  </a:r>
                </a:p>
                <a:p>
                  <a:pPr algn="ctr">
                    <a:defRPr/>
                  </a:pPr>
                  <a:r>
                    <a:rPr lang="en-US" sz="1600" dirty="0">
                      <a:solidFill>
                        <a:schemeClr val="tx1"/>
                      </a:solidFill>
                      <a:latin typeface="+mj-lt"/>
                    </a:rPr>
                    <a:t>(ESGF, DAAC, </a:t>
                  </a:r>
                  <a:r>
                    <a:rPr lang="en-US" sz="1600" dirty="0" err="1">
                      <a:solidFill>
                        <a:schemeClr val="tx1">
                          <a:lumMod val="75000"/>
                          <a:lumOff val="25000"/>
                        </a:schemeClr>
                      </a:solidFill>
                      <a:latin typeface="+mj-lt"/>
                    </a:rPr>
                    <a:t>ExArch</a:t>
                  </a:r>
                  <a:r>
                    <a:rPr lang="en-US" sz="1600" dirty="0">
                      <a:solidFill>
                        <a:schemeClr val="tx1">
                          <a:lumMod val="75000"/>
                          <a:lumOff val="25000"/>
                        </a:schemeClr>
                      </a:solidFill>
                      <a:latin typeface="+mj-lt"/>
                    </a:rPr>
                    <a:t> Network</a:t>
                  </a:r>
                  <a:r>
                    <a:rPr lang="en-US" sz="1600" dirty="0">
                      <a:solidFill>
                        <a:schemeClr val="tx1"/>
                      </a:solidFill>
                      <a:latin typeface="+mj-lt"/>
                    </a:rPr>
                    <a:t>)</a:t>
                  </a:r>
                </a:p>
              </p:txBody>
            </p:sp>
            <p:cxnSp>
              <p:nvCxnSpPr>
                <p:cNvPr id="78" name="Straight Connector 77"/>
                <p:cNvCxnSpPr/>
                <p:nvPr/>
              </p:nvCxnSpPr>
              <p:spPr bwMode="auto">
                <a:xfrm>
                  <a:off x="15886113" y="7755376"/>
                  <a:ext cx="828675" cy="1588"/>
                </a:xfrm>
                <a:prstGeom prst="line">
                  <a:avLst/>
                </a:prstGeom>
                <a:ln>
                  <a:solidFill>
                    <a:srgbClr val="000090"/>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48" idx="1"/>
                </p:cNvCxnSpPr>
                <p:nvPr/>
              </p:nvCxnSpPr>
              <p:spPr bwMode="auto">
                <a:xfrm rot="10800000" flipH="1" flipV="1">
                  <a:off x="16714788" y="7756964"/>
                  <a:ext cx="0" cy="525462"/>
                </a:xfrm>
                <a:prstGeom prst="straightConnector1">
                  <a:avLst/>
                </a:prstGeom>
                <a:ln>
                  <a:solidFill>
                    <a:srgbClr val="000090"/>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bwMode="auto">
                <a:xfrm>
                  <a:off x="15901988" y="7493439"/>
                  <a:ext cx="1900237" cy="1587"/>
                </a:xfrm>
                <a:prstGeom prst="line">
                  <a:avLst/>
                </a:prstGeom>
                <a:ln>
                  <a:solidFill>
                    <a:srgbClr val="000090"/>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bwMode="auto">
                <a:xfrm>
                  <a:off x="19543713" y="10700189"/>
                  <a:ext cx="855662" cy="64928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rgbClr val="FFFFFF"/>
                      </a:solidFill>
                      <a:latin typeface="+mj-lt"/>
                    </a:rPr>
                    <a:t>Assess. modeling</a:t>
                  </a:r>
                </a:p>
              </p:txBody>
            </p:sp>
            <p:cxnSp>
              <p:nvCxnSpPr>
                <p:cNvPr id="82" name="Straight Arrow Connector 81"/>
                <p:cNvCxnSpPr/>
                <p:nvPr/>
              </p:nvCxnSpPr>
              <p:spPr bwMode="auto">
                <a:xfrm>
                  <a:off x="17738725" y="11011339"/>
                  <a:ext cx="1804988" cy="12700"/>
                </a:xfrm>
                <a:prstGeom prst="straightConnector1">
                  <a:avLst/>
                </a:prstGeom>
                <a:ln w="25400">
                  <a:solidFill>
                    <a:srgbClr val="008000"/>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bwMode="auto">
                <a:xfrm>
                  <a:off x="17867313" y="10777976"/>
                  <a:ext cx="1604962" cy="431800"/>
                </a:xfrm>
                <a:prstGeom prst="rect">
                  <a:avLst/>
                </a:prstGeom>
                <a:noFill/>
              </p:spPr>
              <p:txBody>
                <a:bodyPr wrap="square">
                  <a:spAutoFit/>
                </a:bodyPr>
                <a:lstStyle/>
                <a:p>
                  <a:pPr>
                    <a:defRPr/>
                  </a:pPr>
                  <a:r>
                    <a:rPr lang="en-US" sz="1100" b="1" dirty="0">
                      <a:solidFill>
                        <a:srgbClr val="008000"/>
                      </a:solidFill>
                      <a:latin typeface="+mj-lt"/>
                    </a:rPr>
                    <a:t>Data extractor</a:t>
                  </a:r>
                </a:p>
                <a:p>
                  <a:pPr>
                    <a:defRPr/>
                  </a:pPr>
                  <a:r>
                    <a:rPr lang="en-US" sz="1100" b="1" dirty="0">
                      <a:solidFill>
                        <a:srgbClr val="008000"/>
                      </a:solidFill>
                      <a:latin typeface="+mj-lt"/>
                    </a:rPr>
                    <a:t>(netCDF) </a:t>
                  </a:r>
                </a:p>
              </p:txBody>
            </p:sp>
          </p:grpSp>
          <p:grpSp>
            <p:nvGrpSpPr>
              <p:cNvPr id="91" name="Group 90"/>
              <p:cNvGrpSpPr/>
              <p:nvPr/>
            </p:nvGrpSpPr>
            <p:grpSpPr>
              <a:xfrm>
                <a:off x="11077958" y="6268327"/>
                <a:ext cx="9321417" cy="863600"/>
                <a:chOff x="11965371" y="15508826"/>
                <a:chExt cx="9321417" cy="863600"/>
              </a:xfrm>
            </p:grpSpPr>
            <p:pic>
              <p:nvPicPr>
                <p:cNvPr id="84" name="Picture 197" descr="feather-small.gif"/>
                <p:cNvPicPr>
                  <a:picLocks noChangeAspect="1"/>
                </p:cNvPicPr>
                <p:nvPr/>
              </p:nvPicPr>
              <p:blipFill>
                <a:blip r:embed="rId4"/>
                <a:srcRect/>
                <a:stretch>
                  <a:fillRect/>
                </a:stretch>
              </p:blipFill>
              <p:spPr bwMode="auto">
                <a:xfrm>
                  <a:off x="11965371" y="15662758"/>
                  <a:ext cx="1217029" cy="365757"/>
                </a:xfrm>
                <a:prstGeom prst="rect">
                  <a:avLst/>
                </a:prstGeom>
                <a:noFill/>
                <a:ln w="9525">
                  <a:noFill/>
                  <a:miter lim="800000"/>
                  <a:headEnd/>
                  <a:tailEnd/>
                </a:ln>
              </p:spPr>
            </p:pic>
            <p:sp>
              <p:nvSpPr>
                <p:cNvPr id="87" name="Title 13"/>
                <p:cNvSpPr txBox="1">
                  <a:spLocks/>
                </p:cNvSpPr>
                <p:nvPr/>
              </p:nvSpPr>
              <p:spPr>
                <a:xfrm>
                  <a:off x="12142788" y="15508826"/>
                  <a:ext cx="9144000" cy="863600"/>
                </a:xfrm>
                <a:prstGeom prst="rect">
                  <a:avLst/>
                </a:prstGeom>
              </p:spPr>
              <p:txBody>
                <a:bodyPr anchor="ctr">
                  <a:normAutofit fontScale="97500"/>
                </a:bodyPr>
                <a:lstStyle/>
                <a:p>
                  <a:pPr algn="ctr" defTabSz="457200" fontAlgn="auto">
                    <a:spcAft>
                      <a:spcPts val="0"/>
                    </a:spcAft>
                    <a:defRPr/>
                  </a:pPr>
                  <a:r>
                    <a:rPr lang="en-US" sz="2667" b="1" dirty="0">
                      <a:solidFill>
                        <a:srgbClr val="06686D"/>
                      </a:solidFill>
                      <a:latin typeface="+mj-lt"/>
                      <a:ea typeface="+mj-ea"/>
                      <a:cs typeface="+mj-cs"/>
                    </a:rPr>
                    <a:t>Regional Climate Model Evaluation System (RCMES)</a:t>
                  </a:r>
                  <a:br>
                    <a:rPr lang="en-US" sz="2667" b="1" dirty="0">
                      <a:solidFill>
                        <a:srgbClr val="06686D"/>
                      </a:solidFill>
                      <a:latin typeface="+mj-lt"/>
                      <a:ea typeface="+mj-ea"/>
                      <a:cs typeface="+mj-cs"/>
                    </a:rPr>
                  </a:br>
                  <a:r>
                    <a:rPr lang="en-US" sz="2000" i="1" dirty="0">
                      <a:solidFill>
                        <a:srgbClr val="0000FF"/>
                      </a:solidFill>
                      <a:latin typeface="+mj-lt"/>
                      <a:ea typeface="+mj-ea"/>
                      <a:cs typeface="Century Gothic"/>
                    </a:rPr>
                    <a:t>powered by</a:t>
                  </a:r>
                  <a:r>
                    <a:rPr lang="en-US" sz="2000" b="1" dirty="0">
                      <a:solidFill>
                        <a:srgbClr val="0000FF"/>
                      </a:solidFill>
                      <a:latin typeface="Century Gothic"/>
                      <a:ea typeface="+mj-ea"/>
                      <a:cs typeface="Century Gothic"/>
                    </a:rPr>
                    <a:t> </a:t>
                  </a:r>
                  <a:r>
                    <a:rPr lang="en-US" sz="2000" b="1" i="1" dirty="0">
                      <a:solidFill>
                        <a:srgbClr val="0000FF"/>
                      </a:solidFill>
                      <a:latin typeface="Century Gothic"/>
                      <a:ea typeface="+mj-ea"/>
                      <a:cs typeface="Century Gothic"/>
                    </a:rPr>
                    <a:t>Apache Open Climate </a:t>
                  </a:r>
                  <a:r>
                    <a:rPr lang="en-US" sz="2000" b="1" dirty="0" smtClean="0">
                      <a:solidFill>
                        <a:srgbClr val="0000FF"/>
                      </a:solidFill>
                      <a:latin typeface="Century Gothic"/>
                      <a:ea typeface="+mj-ea"/>
                      <a:cs typeface="Century Gothic"/>
                    </a:rPr>
                    <a:t>Workbench (</a:t>
                  </a:r>
                  <a:r>
                    <a:rPr lang="en-US" sz="2000" dirty="0" smtClean="0">
                      <a:solidFill>
                        <a:srgbClr val="0000FF"/>
                      </a:solidFill>
                      <a:latin typeface="+mj-lt"/>
                      <a:ea typeface="+mj-ea"/>
                      <a:cs typeface="Century Gothic"/>
                    </a:rPr>
                    <a:t>http</a:t>
                  </a:r>
                  <a:r>
                    <a:rPr lang="en-US" sz="2000" i="1" dirty="0">
                      <a:solidFill>
                        <a:srgbClr val="0000FF"/>
                      </a:solidFill>
                      <a:latin typeface="+mj-lt"/>
                      <a:ea typeface="+mj-ea"/>
                      <a:cs typeface="Century Gothic"/>
                    </a:rPr>
                    <a:t>://</a:t>
                  </a:r>
                  <a:r>
                    <a:rPr lang="en-US" sz="2000" i="1" dirty="0" err="1" smtClean="0">
                      <a:solidFill>
                        <a:srgbClr val="0000FF"/>
                      </a:solidFill>
                      <a:latin typeface="+mj-lt"/>
                      <a:ea typeface="+mj-ea"/>
                      <a:cs typeface="Century Gothic"/>
                    </a:rPr>
                    <a:t>rcmes.jpl.nasa.gov</a:t>
                  </a:r>
                  <a:r>
                    <a:rPr lang="en-US" sz="2000" dirty="0" smtClean="0">
                      <a:solidFill>
                        <a:srgbClr val="0000FF"/>
                      </a:solidFill>
                      <a:latin typeface="+mj-lt"/>
                      <a:ea typeface="+mj-ea"/>
                      <a:cs typeface="Century Gothic"/>
                    </a:rPr>
                    <a:t>)</a:t>
                  </a:r>
                  <a:endParaRPr lang="en-US" sz="2000" dirty="0">
                    <a:solidFill>
                      <a:srgbClr val="0000FF"/>
                    </a:solidFill>
                    <a:latin typeface="+mj-lt"/>
                    <a:ea typeface="+mj-ea"/>
                    <a:cs typeface="+mj-cs"/>
                  </a:endParaRPr>
                </a:p>
              </p:txBody>
            </p:sp>
          </p:grpSp>
          <p:sp>
            <p:nvSpPr>
              <p:cNvPr id="89" name="TextBox 50"/>
              <p:cNvSpPr txBox="1">
                <a:spLocks noChangeArrowheads="1"/>
              </p:cNvSpPr>
              <p:nvPr/>
            </p:nvSpPr>
            <p:spPr bwMode="auto">
              <a:xfrm>
                <a:off x="11052175" y="4054530"/>
                <a:ext cx="9860756" cy="461963"/>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2400" b="1" i="1" dirty="0">
                    <a:latin typeface="Calibri" charset="0"/>
                    <a:ea typeface="Constantia" charset="0"/>
                    <a:cs typeface="Constantia" charset="0"/>
                  </a:rPr>
                  <a:t>Figure</a:t>
                </a:r>
                <a:r>
                  <a:rPr lang="en-US" sz="2400" i="1" dirty="0">
                    <a:latin typeface="Calibri" charset="0"/>
                    <a:ea typeface="Constantia" charset="0"/>
                    <a:cs typeface="Constantia" charset="0"/>
                  </a:rPr>
                  <a:t>. The role of observations in climate research and an outline of RCMES</a:t>
                </a:r>
                <a:endParaRPr lang="en-US" sz="2400" i="1" dirty="0">
                  <a:latin typeface="Constantia" charset="0"/>
                  <a:ea typeface="Constantia" charset="0"/>
                  <a:cs typeface="Constantia" charset="0"/>
                </a:endParaRPr>
              </a:p>
            </p:txBody>
          </p:sp>
        </p:grpSp>
      </p:grpSp>
      <p:grpSp>
        <p:nvGrpSpPr>
          <p:cNvPr id="2" name="Group 1"/>
          <p:cNvGrpSpPr/>
          <p:nvPr/>
        </p:nvGrpSpPr>
        <p:grpSpPr>
          <a:xfrm>
            <a:off x="364304" y="20139943"/>
            <a:ext cx="29588904" cy="7394343"/>
            <a:chOff x="364304" y="20024494"/>
            <a:chExt cx="29588904" cy="7394343"/>
          </a:xfrm>
        </p:grpSpPr>
        <p:grpSp>
          <p:nvGrpSpPr>
            <p:cNvPr id="136" name="Group 135"/>
            <p:cNvGrpSpPr/>
            <p:nvPr/>
          </p:nvGrpSpPr>
          <p:grpSpPr>
            <a:xfrm>
              <a:off x="364304" y="20062977"/>
              <a:ext cx="10211677" cy="7355860"/>
              <a:chOff x="364304" y="20871120"/>
              <a:chExt cx="10211677" cy="7355860"/>
            </a:xfrm>
          </p:grpSpPr>
          <p:sp>
            <p:nvSpPr>
              <p:cNvPr id="124" name="TextBox 68"/>
              <p:cNvSpPr txBox="1">
                <a:spLocks noChangeArrowheads="1"/>
              </p:cNvSpPr>
              <p:nvPr/>
            </p:nvSpPr>
            <p:spPr bwMode="auto">
              <a:xfrm>
                <a:off x="364304" y="20871120"/>
                <a:ext cx="10211677" cy="7355860"/>
              </a:xfrm>
              <a:prstGeom prst="rect">
                <a:avLst/>
              </a:prstGeom>
              <a:solidFill>
                <a:schemeClr val="accent4">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defRPr/>
                </a:pPr>
                <a:r>
                  <a:rPr lang="en-US" sz="3600" b="1" dirty="0" smtClean="0">
                    <a:solidFill>
                      <a:srgbClr val="0000FF"/>
                    </a:solidFill>
                    <a:latin typeface="Calibri" charset="0"/>
                    <a:ea typeface="Calibri" charset="0"/>
                    <a:cs typeface="Calibri" charset="0"/>
                  </a:rPr>
                  <a:t>     CORDEX</a:t>
                </a:r>
                <a:r>
                  <a:rPr lang="en-US" sz="3600" b="1" dirty="0">
                    <a:solidFill>
                      <a:srgbClr val="0000FF"/>
                    </a:solidFill>
                    <a:latin typeface="Calibri" charset="0"/>
                    <a:ea typeface="Calibri" charset="0"/>
                    <a:cs typeface="Calibri" charset="0"/>
                  </a:rPr>
                  <a:t>-</a:t>
                </a:r>
                <a:r>
                  <a:rPr lang="en-US" sz="3600" b="1" dirty="0" smtClean="0">
                    <a:solidFill>
                      <a:srgbClr val="0000FF"/>
                    </a:solidFill>
                    <a:latin typeface="Calibri" charset="0"/>
                    <a:ea typeface="Calibri" charset="0"/>
                    <a:cs typeface="Calibri" charset="0"/>
                  </a:rPr>
                  <a:t>Africa (1989-2008)</a:t>
                </a:r>
              </a:p>
              <a:p>
                <a:pPr>
                  <a:defRPr/>
                </a:pPr>
                <a:endParaRPr lang="en-US" sz="3200" dirty="0" smtClean="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smtClean="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2000" dirty="0" smtClean="0">
                  <a:latin typeface="Calibri" charset="0"/>
                  <a:ea typeface="Calibri" charset="0"/>
                  <a:cs typeface="Calibri" charset="0"/>
                </a:endParaRPr>
              </a:p>
              <a:p>
                <a:pPr>
                  <a:buFont typeface="Arial" charset="0"/>
                  <a:buChar char="•"/>
                  <a:defRPr/>
                </a:pPr>
                <a:r>
                  <a:rPr lang="en-US" sz="3200" dirty="0">
                    <a:latin typeface="Calibri" charset="0"/>
                    <a:ea typeface="Calibri" charset="0"/>
                    <a:cs typeface="Calibri" charset="0"/>
                  </a:rPr>
                  <a:t> Model biases vary widely amongst models.</a:t>
                </a:r>
              </a:p>
              <a:p>
                <a:pPr>
                  <a:buFont typeface="Arial" charset="0"/>
                  <a:buChar char="•"/>
                  <a:defRPr/>
                </a:pPr>
                <a:r>
                  <a:rPr lang="en-US" sz="3200" dirty="0">
                    <a:latin typeface="Calibri" charset="0"/>
                    <a:ea typeface="Calibri" charset="0"/>
                    <a:cs typeface="Calibri" charset="0"/>
                  </a:rPr>
                  <a:t> Regionally systematic bias structures exist:</a:t>
                </a:r>
              </a:p>
              <a:p>
                <a:pPr>
                  <a:buFont typeface="Arial" charset="0"/>
                  <a:buChar char="•"/>
                  <a:defRPr/>
                </a:pPr>
                <a:r>
                  <a:rPr lang="en-US" sz="3200" dirty="0">
                    <a:latin typeface="Calibri" charset="0"/>
                    <a:ea typeface="Calibri" charset="0"/>
                    <a:cs typeface="Calibri" charset="0"/>
                  </a:rPr>
                  <a:t>     Most models generate wet biases in the Sahel region.</a:t>
                </a:r>
              </a:p>
              <a:p>
                <a:pPr>
                  <a:buFont typeface="Arial" charset="0"/>
                  <a:buChar char="•"/>
                  <a:defRPr/>
                </a:pPr>
                <a:r>
                  <a:rPr lang="en-US" sz="3200" dirty="0">
                    <a:latin typeface="Calibri" charset="0"/>
                    <a:ea typeface="Calibri" charset="0"/>
                    <a:cs typeface="Calibri" charset="0"/>
                  </a:rPr>
                  <a:t>     Generally generate dry bias in the SH east Africa coast.</a:t>
                </a:r>
              </a:p>
              <a:p>
                <a:pPr>
                  <a:buFont typeface="Arial" charset="0"/>
                  <a:buChar char="•"/>
                  <a:defRPr/>
                </a:pPr>
                <a:r>
                  <a:rPr lang="en-US" sz="3200" dirty="0">
                    <a:latin typeface="Calibri" charset="0"/>
                    <a:ea typeface="Calibri" charset="0"/>
                    <a:cs typeface="Calibri" charset="0"/>
                  </a:rPr>
                  <a:t>     Large inter-model variations in the tropics</a:t>
                </a:r>
                <a:r>
                  <a:rPr lang="en-US" sz="3200" dirty="0" smtClean="0">
                    <a:latin typeface="Calibri" charset="0"/>
                    <a:ea typeface="Calibri" charset="0"/>
                    <a:cs typeface="Calibri" charset="0"/>
                  </a:rPr>
                  <a:t>.</a:t>
                </a:r>
              </a:p>
            </p:txBody>
          </p:sp>
          <p:pic>
            <p:nvPicPr>
              <p:cNvPr id="125" name="Picture 248" descr="bias_ann_avg_pr.ai"/>
              <p:cNvPicPr>
                <a:picLocks noChangeAspect="1"/>
              </p:cNvPicPr>
              <p:nvPr/>
            </p:nvPicPr>
            <p:blipFill>
              <a:blip r:embed="rId5"/>
              <a:srcRect l="14117" t="25000" r="14117" b="25000"/>
              <a:stretch>
                <a:fillRect/>
              </a:stretch>
            </p:blipFill>
            <p:spPr bwMode="auto">
              <a:xfrm>
                <a:off x="5452868" y="21033015"/>
                <a:ext cx="4872941" cy="4800311"/>
              </a:xfrm>
              <a:prstGeom prst="rect">
                <a:avLst/>
              </a:prstGeom>
              <a:noFill/>
              <a:ln w="9525">
                <a:noFill/>
                <a:miter lim="800000"/>
                <a:headEnd/>
                <a:tailEnd/>
              </a:ln>
            </p:spPr>
          </p:pic>
          <p:sp>
            <p:nvSpPr>
              <p:cNvPr id="126" name="TextBox 253"/>
              <p:cNvSpPr txBox="1">
                <a:spLocks noChangeArrowheads="1"/>
              </p:cNvSpPr>
              <p:nvPr/>
            </p:nvSpPr>
            <p:spPr bwMode="auto">
              <a:xfrm>
                <a:off x="568271" y="22042947"/>
                <a:ext cx="3972682" cy="830997"/>
              </a:xfrm>
              <a:prstGeom prst="rect">
                <a:avLst/>
              </a:prstGeom>
              <a:no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latin typeface="+mj-lt"/>
                  </a:rPr>
                  <a:t>Terrain and CRU Climatology (mm/day)</a:t>
                </a:r>
              </a:p>
            </p:txBody>
          </p:sp>
          <p:pic>
            <p:nvPicPr>
              <p:cNvPr id="127" name="Picture 20"/>
              <p:cNvPicPr>
                <a:picLocks noChangeAspect="1"/>
              </p:cNvPicPr>
              <p:nvPr/>
            </p:nvPicPr>
            <p:blipFill>
              <a:blip r:embed="rId6"/>
              <a:srcRect/>
              <a:stretch>
                <a:fillRect/>
              </a:stretch>
            </p:blipFill>
            <p:spPr bwMode="auto">
              <a:xfrm>
                <a:off x="658049" y="22873944"/>
                <a:ext cx="4514188" cy="2285863"/>
              </a:xfrm>
              <a:prstGeom prst="rect">
                <a:avLst/>
              </a:prstGeom>
              <a:noFill/>
              <a:ln w="9525">
                <a:noFill/>
                <a:miter lim="800000"/>
                <a:headEnd/>
                <a:tailEnd/>
              </a:ln>
            </p:spPr>
          </p:pic>
          <p:sp>
            <p:nvSpPr>
              <p:cNvPr id="135" name="TextBox 253"/>
              <p:cNvSpPr txBox="1">
                <a:spLocks noChangeArrowheads="1"/>
              </p:cNvSpPr>
              <p:nvPr/>
            </p:nvSpPr>
            <p:spPr bwMode="auto">
              <a:xfrm>
                <a:off x="4540954" y="21581282"/>
                <a:ext cx="2424405" cy="461665"/>
              </a:xfrm>
              <a:prstGeom prst="rect">
                <a:avLst/>
              </a:prstGeom>
              <a:no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latin typeface="+mj-lt"/>
                  </a:rPr>
                  <a:t>Biases (mm/day)</a:t>
                </a:r>
              </a:p>
            </p:txBody>
          </p:sp>
        </p:grpSp>
        <p:grpSp>
          <p:nvGrpSpPr>
            <p:cNvPr id="144" name="Group 143"/>
            <p:cNvGrpSpPr/>
            <p:nvPr/>
          </p:nvGrpSpPr>
          <p:grpSpPr>
            <a:xfrm>
              <a:off x="10898954" y="20024494"/>
              <a:ext cx="9577388" cy="7355859"/>
              <a:chOff x="10898954" y="20832637"/>
              <a:chExt cx="9577388" cy="7355859"/>
            </a:xfrm>
          </p:grpSpPr>
          <p:sp>
            <p:nvSpPr>
              <p:cNvPr id="138" name="TextBox 68"/>
              <p:cNvSpPr txBox="1">
                <a:spLocks noChangeArrowheads="1"/>
              </p:cNvSpPr>
              <p:nvPr/>
            </p:nvSpPr>
            <p:spPr bwMode="auto">
              <a:xfrm>
                <a:off x="10898954" y="20832637"/>
                <a:ext cx="9577388" cy="7355859"/>
              </a:xfrm>
              <a:prstGeom prst="rect">
                <a:avLst/>
              </a:prstGeom>
              <a:solidFill>
                <a:schemeClr val="accent4">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buFont typeface="Arial" charset="0"/>
                  <a:buChar char="•"/>
                  <a:defRPr/>
                </a:pPr>
                <a:endParaRPr lang="en-US" sz="3200" dirty="0" smtClean="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2400" dirty="0" smtClean="0">
                  <a:latin typeface="Calibri" charset="0"/>
                  <a:ea typeface="Calibri" charset="0"/>
                  <a:cs typeface="Calibri" charset="0"/>
                </a:endParaRPr>
              </a:p>
              <a:p>
                <a:pPr>
                  <a:buFont typeface="Arial" charset="0"/>
                  <a:buChar char="•"/>
                  <a:defRPr/>
                </a:pPr>
                <a:r>
                  <a:rPr lang="en-US" sz="3200" dirty="0">
                    <a:latin typeface="Calibri" charset="0"/>
                    <a:ea typeface="Calibri" charset="0"/>
                    <a:cs typeface="Calibri" charset="0"/>
                  </a:rPr>
                  <a:t> Most RCMs simulate precipitation within 20% </a:t>
                </a:r>
                <a:r>
                  <a:rPr lang="en-US" sz="3200" dirty="0" smtClean="0">
                    <a:latin typeface="Calibri" charset="0"/>
                    <a:ea typeface="Calibri" charset="0"/>
                    <a:cs typeface="Calibri" charset="0"/>
                  </a:rPr>
                  <a:t>of </a:t>
                </a:r>
                <a:r>
                  <a:rPr lang="en-US" sz="3200" dirty="0">
                    <a:latin typeface="Calibri" charset="0"/>
                    <a:ea typeface="Calibri" charset="0"/>
                    <a:cs typeface="Calibri" charset="0"/>
                  </a:rPr>
                  <a:t>CRU.</a:t>
                </a:r>
              </a:p>
              <a:p>
                <a:pPr>
                  <a:buFont typeface="Arial" charset="0"/>
                  <a:buChar char="•"/>
                  <a:defRPr/>
                </a:pPr>
                <a:r>
                  <a:rPr lang="en-US" sz="3200" dirty="0">
                    <a:latin typeface="Calibri" charset="0"/>
                    <a:ea typeface="Calibri" charset="0"/>
                    <a:cs typeface="Calibri" charset="0"/>
                  </a:rPr>
                  <a:t> Most models overestimate the </a:t>
                </a:r>
                <a:r>
                  <a:rPr lang="en-US" sz="3200" dirty="0" smtClean="0">
                    <a:latin typeface="Calibri" charset="0"/>
                    <a:ea typeface="Calibri" charset="0"/>
                    <a:cs typeface="Calibri" charset="0"/>
                  </a:rPr>
                  <a:t>magnitude </a:t>
                </a:r>
                <a:r>
                  <a:rPr lang="en-US" sz="3200" dirty="0">
                    <a:latin typeface="Calibri" charset="0"/>
                    <a:ea typeface="Calibri" charset="0"/>
                    <a:cs typeface="Calibri" charset="0"/>
                  </a:rPr>
                  <a:t>of</a:t>
                </a:r>
                <a:r>
                  <a:rPr lang="en-US" sz="3200" dirty="0" smtClean="0">
                    <a:latin typeface="Calibri" charset="0"/>
                    <a:ea typeface="Calibri" charset="0"/>
                    <a:cs typeface="Calibri" charset="0"/>
                  </a:rPr>
                  <a:t> the spatial variability measured in terms of the </a:t>
                </a:r>
                <a:r>
                  <a:rPr lang="en-US" sz="3200" i="1" dirty="0" smtClean="0">
                    <a:latin typeface="Calibri" charset="0"/>
                    <a:ea typeface="Calibri" charset="0"/>
                    <a:cs typeface="Calibri" charset="0"/>
                  </a:rPr>
                  <a:t>standardized deviation</a:t>
                </a:r>
                <a:r>
                  <a:rPr lang="en-US" sz="3200" dirty="0" smtClean="0">
                    <a:latin typeface="Calibri" charset="0"/>
                    <a:ea typeface="Calibri" charset="0"/>
                    <a:cs typeface="Calibri" charset="0"/>
                  </a:rPr>
                  <a:t>.</a:t>
                </a:r>
                <a:endParaRPr lang="en-US" sz="3200" dirty="0">
                  <a:latin typeface="Calibri" charset="0"/>
                  <a:ea typeface="Calibri" charset="0"/>
                  <a:cs typeface="Calibri" charset="0"/>
                </a:endParaRPr>
              </a:p>
              <a:p>
                <a:pPr>
                  <a:buFont typeface="Arial" charset="0"/>
                  <a:buChar char="•"/>
                  <a:defRPr/>
                </a:pPr>
                <a:r>
                  <a:rPr lang="en-US" sz="3200" dirty="0">
                    <a:latin typeface="Calibri" charset="0"/>
                    <a:ea typeface="Calibri" charset="0"/>
                    <a:cs typeface="Calibri" charset="0"/>
                  </a:rPr>
                  <a:t> Model ensemble outperforms individual </a:t>
                </a:r>
                <a:r>
                  <a:rPr lang="en-US" sz="3200" dirty="0" smtClean="0">
                    <a:latin typeface="Calibri" charset="0"/>
                    <a:ea typeface="Calibri" charset="0"/>
                    <a:cs typeface="Calibri" charset="0"/>
                  </a:rPr>
                  <a:t>models in terms of RMSE and pattern correlation, but tends to underestimate the magnitude of the spatial variability.</a:t>
                </a:r>
              </a:p>
            </p:txBody>
          </p:sp>
          <p:pic>
            <p:nvPicPr>
              <p:cNvPr id="137" name="Picture 16"/>
              <p:cNvPicPr>
                <a:picLocks/>
              </p:cNvPicPr>
              <p:nvPr/>
            </p:nvPicPr>
            <p:blipFill>
              <a:blip r:embed="rId7"/>
              <a:srcRect/>
              <a:stretch>
                <a:fillRect/>
              </a:stretch>
            </p:blipFill>
            <p:spPr bwMode="auto">
              <a:xfrm>
                <a:off x="11885640" y="21135537"/>
                <a:ext cx="7430211" cy="3200208"/>
              </a:xfrm>
              <a:prstGeom prst="rect">
                <a:avLst/>
              </a:prstGeom>
              <a:noFill/>
              <a:ln w="9525">
                <a:noFill/>
                <a:miter lim="800000"/>
                <a:headEnd/>
                <a:tailEnd/>
              </a:ln>
            </p:spPr>
          </p:pic>
        </p:grpSp>
        <p:grpSp>
          <p:nvGrpSpPr>
            <p:cNvPr id="145" name="Group 144"/>
            <p:cNvGrpSpPr/>
            <p:nvPr/>
          </p:nvGrpSpPr>
          <p:grpSpPr>
            <a:xfrm>
              <a:off x="20759433" y="20062977"/>
              <a:ext cx="9193775" cy="7355860"/>
              <a:chOff x="20759433" y="20871120"/>
              <a:chExt cx="9193775" cy="7355860"/>
            </a:xfrm>
          </p:grpSpPr>
          <p:sp>
            <p:nvSpPr>
              <p:cNvPr id="142" name="Rectangle 141"/>
              <p:cNvSpPr/>
              <p:nvPr/>
            </p:nvSpPr>
            <p:spPr>
              <a:xfrm>
                <a:off x="20759433" y="20871120"/>
                <a:ext cx="9193775" cy="735586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9" name="Picture 18"/>
              <p:cNvPicPr>
                <a:picLocks noChangeAspect="1"/>
              </p:cNvPicPr>
              <p:nvPr/>
            </p:nvPicPr>
            <p:blipFill>
              <a:blip r:embed="rId8"/>
              <a:srcRect/>
              <a:stretch>
                <a:fillRect/>
              </a:stretch>
            </p:blipFill>
            <p:spPr bwMode="auto">
              <a:xfrm>
                <a:off x="21239928" y="21033015"/>
                <a:ext cx="8383307" cy="5029200"/>
              </a:xfrm>
              <a:prstGeom prst="rect">
                <a:avLst/>
              </a:prstGeom>
              <a:noFill/>
              <a:ln w="9525">
                <a:noFill/>
                <a:miter lim="800000"/>
                <a:headEnd/>
                <a:tailEnd/>
              </a:ln>
            </p:spPr>
          </p:pic>
          <p:sp>
            <p:nvSpPr>
              <p:cNvPr id="143" name="TextBox 68"/>
              <p:cNvSpPr txBox="1">
                <a:spLocks noChangeArrowheads="1"/>
              </p:cNvSpPr>
              <p:nvPr/>
            </p:nvSpPr>
            <p:spPr bwMode="auto">
              <a:xfrm>
                <a:off x="21029870" y="26384289"/>
                <a:ext cx="8640247" cy="1569660"/>
              </a:xfrm>
              <a:prstGeom prst="rect">
                <a:avLst/>
              </a:prstGeom>
              <a:solidFill>
                <a:schemeClr val="bg1"/>
              </a:solidFill>
              <a:ln w="9525">
                <a:noFill/>
                <a:miter lim="800000"/>
                <a:headEnd/>
                <a:tailEnd/>
              </a:ln>
              <a:effectLst>
                <a:outerShdw blurRad="428625" dist="38100" dir="2700000" algn="tl" rotWithShape="0">
                  <a:srgbClr val="000000">
                    <a:alpha val="43000"/>
                  </a:srgbClr>
                </a:outerShdw>
              </a:effectLst>
            </p:spPr>
            <p:txBody>
              <a:bodyPr wrap="square">
                <a:spAutoFit/>
              </a:bodyPr>
              <a:lstStyle/>
              <a:p>
                <a:pPr marL="228600" indent="-228600">
                  <a:buFont typeface="Arial" charset="0"/>
                  <a:buChar char="•"/>
                  <a:defRPr/>
                </a:pPr>
                <a:r>
                  <a:rPr lang="en-US" sz="2400" dirty="0">
                    <a:latin typeface="Calibri" charset="0"/>
                    <a:ea typeface="Calibri" charset="0"/>
                    <a:cs typeface="Calibri" charset="0"/>
                  </a:rPr>
                  <a:t>The RCM skill in simulating the precipitation annual cycle varies regionally with higher/lower skill in the western/eastern Africa </a:t>
                </a:r>
                <a:r>
                  <a:rPr lang="en-US" sz="2400" dirty="0" smtClean="0">
                    <a:latin typeface="Calibri" charset="0"/>
                    <a:ea typeface="Calibri" charset="0"/>
                    <a:cs typeface="Calibri" charset="0"/>
                  </a:rPr>
                  <a:t>coast in general.</a:t>
                </a:r>
              </a:p>
              <a:p>
                <a:pPr marL="228600" indent="-228600">
                  <a:buFont typeface="Arial" charset="0"/>
                  <a:buChar char="•"/>
                  <a:defRPr/>
                </a:pPr>
                <a:r>
                  <a:rPr lang="en-US" sz="2400" dirty="0">
                    <a:latin typeface="Calibri" charset="0"/>
                    <a:ea typeface="Calibri" charset="0"/>
                    <a:cs typeface="Calibri" charset="0"/>
                  </a:rPr>
                  <a:t>All RCMs perform well for the Mediterranean region.</a:t>
                </a:r>
              </a:p>
            </p:txBody>
          </p:sp>
        </p:grpSp>
      </p:grpSp>
      <p:grpSp>
        <p:nvGrpSpPr>
          <p:cNvPr id="165" name="Group 164"/>
          <p:cNvGrpSpPr/>
          <p:nvPr/>
        </p:nvGrpSpPr>
        <p:grpSpPr>
          <a:xfrm>
            <a:off x="364304" y="27649735"/>
            <a:ext cx="29588904" cy="8740855"/>
            <a:chOff x="364304" y="27611252"/>
            <a:chExt cx="29588904" cy="8740855"/>
          </a:xfrm>
        </p:grpSpPr>
        <p:sp>
          <p:nvSpPr>
            <p:cNvPr id="155" name="TextBox 68"/>
            <p:cNvSpPr txBox="1">
              <a:spLocks noChangeArrowheads="1"/>
            </p:cNvSpPr>
            <p:nvPr/>
          </p:nvSpPr>
          <p:spPr bwMode="auto">
            <a:xfrm>
              <a:off x="364304" y="27611252"/>
              <a:ext cx="29588904" cy="8740855"/>
            </a:xfrm>
            <a:prstGeom prst="rect">
              <a:avLst/>
            </a:prstGeom>
            <a:solidFill>
              <a:schemeClr val="bg1">
                <a:lumMod val="85000"/>
              </a:schemeClr>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lgn="ctr">
                <a:defRPr/>
              </a:pPr>
              <a:r>
                <a:rPr lang="en-US" sz="3600" b="1" dirty="0">
                  <a:solidFill>
                    <a:srgbClr val="0000FF"/>
                  </a:solidFill>
                  <a:latin typeface="Calibri" charset="0"/>
                  <a:ea typeface="Calibri" charset="0"/>
                  <a:cs typeface="Calibri" charset="0"/>
                </a:rPr>
                <a:t>Uncertainties in Precipitation </a:t>
              </a:r>
              <a:r>
                <a:rPr lang="en-US" sz="3600" b="1" dirty="0" smtClean="0">
                  <a:solidFill>
                    <a:srgbClr val="0000FF"/>
                  </a:solidFill>
                  <a:latin typeface="Calibri" charset="0"/>
                  <a:ea typeface="Calibri" charset="0"/>
                  <a:cs typeface="Calibri" charset="0"/>
                </a:rPr>
                <a:t>Observations</a:t>
              </a:r>
              <a:endParaRPr lang="en-US" sz="800" dirty="0" smtClean="0">
                <a:latin typeface="Calibri" charset="0"/>
                <a:ea typeface="Calibri" charset="0"/>
                <a:cs typeface="Calibri" charset="0"/>
              </a:endParaRPr>
            </a:p>
            <a:p>
              <a:pPr algn="ctr">
                <a:spcAft>
                  <a:spcPts val="1200"/>
                </a:spcAft>
                <a:defRPr/>
              </a:pPr>
              <a:r>
                <a:rPr lang="en-US" sz="3200" dirty="0" smtClean="0">
                  <a:latin typeface="Calibri" charset="0"/>
                  <a:ea typeface="Calibri" charset="0"/>
                  <a:cs typeface="Calibri" charset="0"/>
                </a:rPr>
                <a:t>Accurate </a:t>
              </a:r>
              <a:r>
                <a:rPr lang="en-US" sz="3200" dirty="0">
                  <a:latin typeface="Calibri" charset="0"/>
                  <a:ea typeface="Calibri" charset="0"/>
                  <a:cs typeface="Calibri" charset="0"/>
                </a:rPr>
                <a:t>observations</a:t>
              </a:r>
              <a:r>
                <a:rPr lang="en-US" sz="3200" dirty="0" smtClean="0">
                  <a:latin typeface="Calibri" charset="0"/>
                  <a:ea typeface="Calibri" charset="0"/>
                  <a:cs typeface="Calibri" charset="0"/>
                </a:rPr>
                <a:t> are crucial </a:t>
              </a:r>
              <a:r>
                <a:rPr lang="en-US" sz="3200" dirty="0">
                  <a:latin typeface="Calibri" charset="0"/>
                  <a:ea typeface="Calibri" charset="0"/>
                  <a:cs typeface="Calibri" charset="0"/>
                </a:rPr>
                <a:t>for reliable model evaluations and data </a:t>
              </a:r>
              <a:r>
                <a:rPr lang="en-US" sz="3200" dirty="0" smtClean="0">
                  <a:latin typeface="Calibri" charset="0"/>
                  <a:ea typeface="Calibri" charset="0"/>
                  <a:cs typeface="Calibri" charset="0"/>
                </a:rPr>
                <a:t>analyses</a:t>
              </a:r>
              <a:r>
                <a:rPr lang="en-US" sz="3200" dirty="0">
                  <a:latin typeface="Calibri" charset="0"/>
                  <a:ea typeface="Calibri" charset="0"/>
                  <a:cs typeface="Calibri" charset="0"/>
                </a:rPr>
                <a:t>.</a:t>
              </a:r>
              <a:r>
                <a:rPr lang="en-US" sz="3200" dirty="0" smtClean="0">
                  <a:latin typeface="Calibri" charset="0"/>
                  <a:ea typeface="Calibri" charset="0"/>
                  <a:cs typeface="Calibri" charset="0"/>
                </a:rPr>
                <a:t> </a:t>
              </a:r>
              <a:r>
                <a:rPr lang="en-US" sz="3200" dirty="0">
                  <a:latin typeface="Calibri" charset="0"/>
                  <a:ea typeface="Calibri" charset="0"/>
                  <a:cs typeface="Calibri" charset="0"/>
                </a:rPr>
                <a:t>All observations include </a:t>
              </a:r>
              <a:r>
                <a:rPr lang="en-US" sz="3200" dirty="0" smtClean="0">
                  <a:latin typeface="Calibri" charset="0"/>
                  <a:ea typeface="Calibri" charset="0"/>
                  <a:cs typeface="Calibri" charset="0"/>
                </a:rPr>
                <a:t>uncertainties from various sources, </a:t>
              </a:r>
              <a:r>
                <a:rPr lang="en-US" sz="3200" dirty="0">
                  <a:latin typeface="Calibri" charset="0"/>
                  <a:ea typeface="Calibri" charset="0"/>
                  <a:cs typeface="Calibri" charset="0"/>
                </a:rPr>
                <a:t>but quantitative information on the range of uncertainties is usually unknown for most observation datasets</a:t>
              </a:r>
              <a:r>
                <a:rPr lang="en-US" sz="3200" dirty="0" smtClean="0">
                  <a:latin typeface="Calibri" charset="0"/>
                  <a:ea typeface="Calibri" charset="0"/>
                  <a:cs typeface="Calibri" charset="0"/>
                </a:rPr>
                <a:t>. Intercomparison of multiple </a:t>
              </a:r>
              <a:r>
                <a:rPr lang="en-US" sz="3200" dirty="0">
                  <a:latin typeface="Calibri" charset="0"/>
                  <a:ea typeface="Calibri" charset="0"/>
                  <a:cs typeface="Calibri" charset="0"/>
                </a:rPr>
                <a:t>observation may help to estimate observational </a:t>
              </a:r>
              <a:r>
                <a:rPr lang="en-US" sz="3200" dirty="0" smtClean="0">
                  <a:latin typeface="Calibri" charset="0"/>
                  <a:ea typeface="Calibri" charset="0"/>
                  <a:cs typeface="Calibri" charset="0"/>
                </a:rPr>
                <a:t>uncertainties.</a:t>
              </a:r>
            </a:p>
            <a:p>
              <a:pPr>
                <a:buFont typeface="Arial" charset="0"/>
                <a:buChar char="•"/>
                <a:defRPr/>
              </a:pPr>
              <a:endParaRPr lang="en-US" sz="3200" dirty="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smtClean="0">
                <a:latin typeface="Calibri" charset="0"/>
                <a:ea typeface="Calibri" charset="0"/>
                <a:cs typeface="Calibri" charset="0"/>
              </a:endParaRPr>
            </a:p>
            <a:p>
              <a:pPr>
                <a:defRPr/>
              </a:pPr>
              <a:endParaRPr lang="en-US" sz="3200" dirty="0">
                <a:latin typeface="Calibri" charset="0"/>
                <a:ea typeface="Calibri" charset="0"/>
                <a:cs typeface="Calibri" charset="0"/>
              </a:endParaRPr>
            </a:p>
          </p:txBody>
        </p:sp>
        <p:grpSp>
          <p:nvGrpSpPr>
            <p:cNvPr id="163" name="Group 162"/>
            <p:cNvGrpSpPr/>
            <p:nvPr/>
          </p:nvGrpSpPr>
          <p:grpSpPr>
            <a:xfrm>
              <a:off x="853198" y="29227172"/>
              <a:ext cx="6496991" cy="7010045"/>
              <a:chOff x="853198" y="29496553"/>
              <a:chExt cx="6496991" cy="7010045"/>
            </a:xfrm>
          </p:grpSpPr>
          <p:pic>
            <p:nvPicPr>
              <p:cNvPr id="154" name="Picture 3"/>
              <p:cNvPicPr>
                <a:picLocks/>
              </p:cNvPicPr>
              <p:nvPr/>
            </p:nvPicPr>
            <p:blipFill>
              <a:blip r:embed="rId9"/>
              <a:srcRect/>
              <a:stretch>
                <a:fillRect/>
              </a:stretch>
            </p:blipFill>
            <p:spPr bwMode="auto">
              <a:xfrm>
                <a:off x="1491863" y="29496553"/>
                <a:ext cx="5157625" cy="3886091"/>
              </a:xfrm>
              <a:prstGeom prst="rect">
                <a:avLst/>
              </a:prstGeom>
              <a:noFill/>
              <a:ln w="9525">
                <a:noFill/>
                <a:miter lim="800000"/>
                <a:headEnd/>
                <a:tailEnd/>
              </a:ln>
            </p:spPr>
          </p:pic>
          <p:sp>
            <p:nvSpPr>
              <p:cNvPr id="153" name="TextBox 50"/>
              <p:cNvSpPr txBox="1">
                <a:spLocks noChangeArrowheads="1"/>
              </p:cNvSpPr>
              <p:nvPr/>
            </p:nvSpPr>
            <p:spPr bwMode="auto">
              <a:xfrm>
                <a:off x="853198" y="33459610"/>
                <a:ext cx="6496991" cy="3046988"/>
              </a:xfrm>
              <a:prstGeom prst="rect">
                <a:avLst/>
              </a:prstGeom>
              <a:solidFill>
                <a:schemeClr val="bg1"/>
              </a:solidFill>
              <a:ln w="9525">
                <a:noFill/>
                <a:miter lim="800000"/>
                <a:headEnd/>
                <a:tailEnd/>
              </a:ln>
            </p:spPr>
            <p:txBody>
              <a:bodyPr wrap="square">
                <a:spAutoFit/>
              </a:bodyPr>
              <a:lstStyle/>
              <a:p>
                <a:pPr>
                  <a:defRPr/>
                </a:pPr>
                <a:r>
                  <a:rPr lang="en-US" sz="2400" b="1" i="1" dirty="0">
                    <a:latin typeface="+mj-lt"/>
                    <a:ea typeface="Constantia" charset="0"/>
                    <a:cs typeface="Constantia" charset="0"/>
                  </a:rPr>
                  <a:t>Figure. </a:t>
                </a:r>
                <a:r>
                  <a:rPr lang="en-US" sz="2400" i="1" dirty="0">
                    <a:latin typeface="+mj-lt"/>
                    <a:ea typeface="Constantia" charset="0"/>
                    <a:cs typeface="Constantia" charset="0"/>
                  </a:rPr>
                  <a:t>Observational uncertainties in evaluating the spatial variability</a:t>
                </a:r>
                <a:r>
                  <a:rPr lang="en-US" sz="2400" i="1" dirty="0" smtClean="0">
                    <a:latin typeface="+mj-lt"/>
                    <a:ea typeface="Constantia" charset="0"/>
                    <a:cs typeface="Constantia" charset="0"/>
                  </a:rPr>
                  <a:t> of </a:t>
                </a:r>
                <a:r>
                  <a:rPr lang="en-US" sz="2400" i="1" dirty="0">
                    <a:latin typeface="+mj-lt"/>
                    <a:ea typeface="Constantia" charset="0"/>
                    <a:cs typeface="Constantia" charset="0"/>
                  </a:rPr>
                  <a:t>the </a:t>
                </a:r>
                <a:r>
                  <a:rPr lang="en-US" sz="2400" i="1" dirty="0" smtClean="0">
                    <a:latin typeface="+mj-lt"/>
                    <a:ea typeface="Constantia" charset="0"/>
                    <a:cs typeface="Constantia" charset="0"/>
                  </a:rPr>
                  <a:t>annual-mean </a:t>
                </a:r>
                <a:r>
                  <a:rPr lang="en-US" sz="2400" i="1" dirty="0">
                    <a:latin typeface="+mj-lt"/>
                    <a:ea typeface="Constantia" charset="0"/>
                    <a:cs typeface="Constantia" charset="0"/>
                  </a:rPr>
                  <a:t>precipitation over the conterminous US region. Both the model and five different observations are ‘evaluated’ against the simple </a:t>
                </a:r>
                <a:r>
                  <a:rPr lang="en-US" sz="2400" i="1" dirty="0" smtClean="0">
                    <a:latin typeface="+mj-lt"/>
                    <a:ea typeface="Constantia" charset="0"/>
                    <a:cs typeface="Constantia" charset="0"/>
                  </a:rPr>
                  <a:t>ensemble mean </a:t>
                </a:r>
                <a:r>
                  <a:rPr lang="en-US" sz="2400" i="1" dirty="0">
                    <a:latin typeface="+mj-lt"/>
                    <a:ea typeface="Constantia" charset="0"/>
                    <a:cs typeface="Constantia" charset="0"/>
                  </a:rPr>
                  <a:t>of the five observations. The area defined by the red lines may be taken as the range of observational uncertainties.</a:t>
                </a:r>
              </a:p>
            </p:txBody>
          </p:sp>
        </p:grpSp>
        <p:grpSp>
          <p:nvGrpSpPr>
            <p:cNvPr id="164" name="Group 163"/>
            <p:cNvGrpSpPr/>
            <p:nvPr/>
          </p:nvGrpSpPr>
          <p:grpSpPr>
            <a:xfrm>
              <a:off x="8023909" y="29227172"/>
              <a:ext cx="11032824" cy="7040880"/>
              <a:chOff x="8023909" y="29496553"/>
              <a:chExt cx="11032824" cy="7040880"/>
            </a:xfrm>
          </p:grpSpPr>
          <p:pic>
            <p:nvPicPr>
              <p:cNvPr id="156" name="Picture 6"/>
              <p:cNvPicPr>
                <a:picLocks/>
              </p:cNvPicPr>
              <p:nvPr/>
            </p:nvPicPr>
            <p:blipFill>
              <a:blip r:embed="rId10"/>
              <a:srcRect/>
              <a:stretch>
                <a:fillRect/>
              </a:stretch>
            </p:blipFill>
            <p:spPr bwMode="auto">
              <a:xfrm>
                <a:off x="8023909" y="29496553"/>
                <a:ext cx="5212494" cy="7040880"/>
              </a:xfrm>
              <a:prstGeom prst="rect">
                <a:avLst/>
              </a:prstGeom>
              <a:noFill/>
              <a:ln w="9525">
                <a:noFill/>
                <a:miter lim="800000"/>
                <a:headEnd/>
                <a:tailEnd/>
              </a:ln>
            </p:spPr>
          </p:pic>
          <p:sp>
            <p:nvSpPr>
              <p:cNvPr id="157" name="TextBox 50"/>
              <p:cNvSpPr txBox="1">
                <a:spLocks noChangeArrowheads="1"/>
              </p:cNvSpPr>
              <p:nvPr/>
            </p:nvSpPr>
            <p:spPr bwMode="auto">
              <a:xfrm>
                <a:off x="13443333" y="29550905"/>
                <a:ext cx="5613400" cy="6986528"/>
              </a:xfrm>
              <a:prstGeom prst="rect">
                <a:avLst/>
              </a:prstGeom>
              <a:solidFill>
                <a:schemeClr val="bg1"/>
              </a:solidFill>
              <a:ln w="9525">
                <a:noFill/>
                <a:miter lim="800000"/>
                <a:headEnd/>
                <a:tailEnd/>
              </a:ln>
            </p:spPr>
            <p:txBody>
              <a:bodyPr wrap="square">
                <a:prstTxWarp prst="textNoShape">
                  <a:avLst/>
                </a:prstTxWarp>
                <a:spAutoFit/>
              </a:bodyPr>
              <a:lstStyle/>
              <a:p>
                <a:r>
                  <a:rPr lang="en-US" sz="2800" b="1" i="1" dirty="0">
                    <a:latin typeface="Calibri" charset="0"/>
                    <a:ea typeface="Constantia" charset="0"/>
                    <a:cs typeface="Constantia" charset="0"/>
                  </a:rPr>
                  <a:t>Figure. </a:t>
                </a:r>
                <a:r>
                  <a:rPr lang="en-US" sz="2800" i="1" dirty="0">
                    <a:latin typeface="Calibri" charset="0"/>
                    <a:ea typeface="Constantia" charset="0"/>
                    <a:cs typeface="Constantia" charset="0"/>
                  </a:rPr>
                  <a:t>Observational uncertainties in evaluating the spatial variability in the annual mean precipitation over the CORDEX Africa region</a:t>
                </a:r>
                <a:r>
                  <a:rPr lang="en-US" sz="2800" dirty="0">
                    <a:latin typeface="Calibri" charset="0"/>
                    <a:ea typeface="Constantia" charset="0"/>
                    <a:cs typeface="Constantia" charset="0"/>
                  </a:rPr>
                  <a:t>:</a:t>
                </a:r>
                <a:r>
                  <a:rPr lang="en-US" sz="2800" i="1" dirty="0">
                    <a:latin typeface="Calibri" charset="0"/>
                    <a:ea typeface="Constantia" charset="0"/>
                    <a:cs typeface="Constantia" charset="0"/>
                  </a:rPr>
                  <a:t> (Top) The simulated precipitation is evaluated against the TRMM (red) and CRU (blue) data. Results show that both observations yield similar evaluation results except slight difference in the magnitude of the spatial variability. (Bottom) Both the model and two different observations are ‘evaluated’ against the simple ensemble of two observations. The area defined by the red lines may be taken as the range of observational uncertainties.</a:t>
                </a:r>
              </a:p>
            </p:txBody>
          </p:sp>
        </p:grpSp>
        <p:sp>
          <p:nvSpPr>
            <p:cNvPr id="159" name="Content Placeholder 4"/>
            <p:cNvSpPr txBox="1">
              <a:spLocks/>
            </p:cNvSpPr>
            <p:nvPr/>
          </p:nvSpPr>
          <p:spPr>
            <a:xfrm>
              <a:off x="19350779" y="29959110"/>
              <a:ext cx="10272456" cy="6278107"/>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charset="0"/>
                  <a:ea typeface="Calibri" charset="0"/>
                  <a:cs typeface="Calibri" charset="0"/>
                </a:rPr>
                <a:t>Spatial variability of the annual-mean precipitation climatology varies widely among the multiple datasets examined in this study.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charset="0"/>
                  <a:ea typeface="Calibri" charset="0"/>
                  <a:cs typeface="Calibri" charset="0"/>
                </a:rPr>
                <a:t>For both regions, model performance is out of the range of uncertainty defined by multiple observations.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charset="0"/>
                  <a:ea typeface="Calibri" charset="0"/>
                  <a:cs typeface="Calibri" charset="0"/>
                </a:rPr>
                <a:t>The separation between the model errors and the observational </a:t>
              </a:r>
              <a:r>
                <a:rPr kumimoji="0" lang="en-US" sz="3200" b="0" i="0" u="none" strike="noStrike" kern="1200" cap="none" spc="0" normalizeH="0" baseline="0" noProof="0" smtClean="0">
                  <a:ln>
                    <a:noFill/>
                  </a:ln>
                  <a:solidFill>
                    <a:schemeClr val="tx1"/>
                  </a:solidFill>
                  <a:effectLst/>
                  <a:uLnTx/>
                  <a:uFillTx/>
                  <a:latin typeface="Calibri" charset="0"/>
                  <a:ea typeface="Calibri" charset="0"/>
                  <a:cs typeface="Calibri" charset="0"/>
                </a:rPr>
                <a:t>uncertainties is </a:t>
              </a:r>
              <a:r>
                <a:rPr kumimoji="0" lang="en-US" sz="3200" b="0" i="0" u="none" strike="noStrike" kern="1200" cap="none" spc="0" normalizeH="0" baseline="0" noProof="0" dirty="0" smtClean="0">
                  <a:ln>
                    <a:noFill/>
                  </a:ln>
                  <a:solidFill>
                    <a:schemeClr val="tx1"/>
                  </a:solidFill>
                  <a:effectLst/>
                  <a:uLnTx/>
                  <a:uFillTx/>
                  <a:latin typeface="Calibri" charset="0"/>
                  <a:ea typeface="Calibri" charset="0"/>
                  <a:cs typeface="Calibri" charset="0"/>
                </a:rPr>
                <a:t>larger in the NARCCAP experiment than in the CORDEX-Africa experiment.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Calibri" charset="0"/>
                  <a:ea typeface="Calibri" charset="0"/>
                  <a:cs typeface="Calibri" charset="0"/>
                </a:rPr>
                <a:t> It is important to cross-examine all available observations before applying these data to model evaluations and climate analyses to understand the uncertainty related with observational data.</a:t>
              </a:r>
            </a:p>
          </p:txBody>
        </p:sp>
      </p:grpSp>
      <p:sp>
        <p:nvSpPr>
          <p:cNvPr id="162" name="TextBox 68"/>
          <p:cNvSpPr txBox="1">
            <a:spLocks noChangeArrowheads="1"/>
          </p:cNvSpPr>
          <p:nvPr/>
        </p:nvSpPr>
        <p:spPr bwMode="auto">
          <a:xfrm>
            <a:off x="309589" y="36514717"/>
            <a:ext cx="29599293" cy="5509200"/>
          </a:xfrm>
          <a:prstGeom prst="rect">
            <a:avLst/>
          </a:prstGeom>
          <a:solidFill>
            <a:srgbClr val="FCFF9B"/>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defRPr/>
            </a:pPr>
            <a:r>
              <a:rPr lang="en-US" sz="3200" b="1" dirty="0">
                <a:solidFill>
                  <a:srgbClr val="0000FF"/>
                </a:solidFill>
                <a:latin typeface="Calibri" charset="0"/>
                <a:ea typeface="Calibri" charset="0"/>
                <a:cs typeface="Calibri" charset="0"/>
              </a:rPr>
              <a:t>Conclusions and Discussions</a:t>
            </a:r>
            <a:endParaRPr lang="en-US" sz="3200" dirty="0">
              <a:latin typeface="Calibri" charset="0"/>
              <a:ea typeface="Calibri" charset="0"/>
              <a:cs typeface="Calibri" charset="0"/>
            </a:endParaRPr>
          </a:p>
          <a:p>
            <a:pPr>
              <a:buFont typeface="Arial" charset="0"/>
              <a:buChar char="•"/>
              <a:defRPr/>
            </a:pPr>
            <a:r>
              <a:rPr lang="en-US" sz="2800" dirty="0">
                <a:latin typeface="Calibri" charset="0"/>
                <a:ea typeface="Calibri" charset="0"/>
                <a:cs typeface="Calibri" charset="0"/>
              </a:rPr>
              <a:t> Precipitation simulated in the two regional hindcast experiments, the NARCCAP and CORDEX-Africa, has been evaluated using RCMES.</a:t>
            </a:r>
          </a:p>
          <a:p>
            <a:pPr>
              <a:buFont typeface="Arial" charset="0"/>
              <a:buChar char="•"/>
              <a:defRPr/>
            </a:pPr>
            <a:r>
              <a:rPr lang="en-US" sz="2800" dirty="0">
                <a:latin typeface="Calibri" charset="0"/>
                <a:ea typeface="Calibri" charset="0"/>
                <a:cs typeface="Calibri" charset="0"/>
              </a:rPr>
              <a:t> Model biases show well-defined regional and seasonal structures despite large differences between models for both </a:t>
            </a:r>
            <a:r>
              <a:rPr lang="en-US" sz="2800" dirty="0" smtClean="0">
                <a:latin typeface="Calibri" charset="0"/>
                <a:ea typeface="Calibri" charset="0"/>
                <a:cs typeface="Calibri" charset="0"/>
              </a:rPr>
              <a:t>regions.</a:t>
            </a:r>
            <a:r>
              <a:rPr lang="en-US" sz="2800" dirty="0">
                <a:latin typeface="Calibri" charset="0"/>
                <a:ea typeface="Calibri" charset="0"/>
                <a:cs typeface="Calibri" charset="0"/>
              </a:rPr>
              <a:t> </a:t>
            </a:r>
            <a:r>
              <a:rPr lang="en-US" sz="2800" dirty="0" smtClean="0">
                <a:latin typeface="Calibri" charset="0"/>
                <a:ea typeface="Calibri" charset="0"/>
                <a:cs typeface="Calibri" charset="0"/>
              </a:rPr>
              <a:t>This must be considered in applying model data to assessment studies.</a:t>
            </a:r>
          </a:p>
          <a:p>
            <a:pPr>
              <a:buFont typeface="Arial" charset="0"/>
              <a:buChar char="•"/>
              <a:defRPr/>
            </a:pPr>
            <a:r>
              <a:rPr lang="en-US" sz="2800" dirty="0" smtClean="0">
                <a:latin typeface="Calibri" charset="0"/>
                <a:ea typeface="Calibri" charset="0"/>
                <a:cs typeface="Calibri" charset="0"/>
              </a:rPr>
              <a:t> Observations also show noticeable differences amongst multiple datasets – observational uncertainties must be examined before model evaluation or analysis studies.</a:t>
            </a:r>
          </a:p>
          <a:p>
            <a:pPr>
              <a:defRPr/>
            </a:pPr>
            <a:r>
              <a:rPr lang="en-US" sz="2800" b="1" dirty="0" smtClean="0">
                <a:solidFill>
                  <a:srgbClr val="0000FF"/>
                </a:solidFill>
                <a:latin typeface="Calibri" charset="0"/>
                <a:ea typeface="Calibri" charset="0"/>
                <a:cs typeface="Calibri" charset="0"/>
              </a:rPr>
              <a:t>Related publications</a:t>
            </a:r>
          </a:p>
          <a:p>
            <a:pPr marL="0" lvl="1">
              <a:defRPr/>
            </a:pPr>
            <a:r>
              <a:rPr lang="en-US" sz="2000" dirty="0">
                <a:latin typeface="Calibri" charset="0"/>
              </a:rPr>
              <a:t>Crichton, D.J., C.A. </a:t>
            </a:r>
            <a:r>
              <a:rPr lang="en-US" sz="2000" dirty="0" err="1">
                <a:latin typeface="Calibri" charset="0"/>
              </a:rPr>
              <a:t>Mattmann</a:t>
            </a:r>
            <a:r>
              <a:rPr lang="en-US" sz="2000" dirty="0">
                <a:latin typeface="Calibri" charset="0"/>
              </a:rPr>
              <a:t>, L. </a:t>
            </a:r>
            <a:r>
              <a:rPr lang="en-US" sz="2000" dirty="0" err="1">
                <a:latin typeface="Calibri" charset="0"/>
              </a:rPr>
              <a:t>Cinquini</a:t>
            </a:r>
            <a:r>
              <a:rPr lang="en-US" sz="2000" dirty="0">
                <a:latin typeface="Calibri" charset="0"/>
              </a:rPr>
              <a:t>, A. </a:t>
            </a:r>
            <a:r>
              <a:rPr lang="en-US" sz="2000" dirty="0" err="1">
                <a:latin typeface="Calibri" charset="0"/>
              </a:rPr>
              <a:t>Braverman</a:t>
            </a:r>
            <a:r>
              <a:rPr lang="en-US" sz="2000" dirty="0">
                <a:latin typeface="Calibri" charset="0"/>
              </a:rPr>
              <a:t>, D.E. </a:t>
            </a:r>
            <a:r>
              <a:rPr lang="en-US" sz="2000" dirty="0" err="1">
                <a:latin typeface="Calibri" charset="0"/>
              </a:rPr>
              <a:t>Waliser</a:t>
            </a:r>
            <a:r>
              <a:rPr lang="en-US" sz="2000" dirty="0">
                <a:latin typeface="Calibri" charset="0"/>
              </a:rPr>
              <a:t>, M. </a:t>
            </a:r>
            <a:r>
              <a:rPr lang="en-US" sz="2000" dirty="0" err="1">
                <a:latin typeface="Calibri" charset="0"/>
              </a:rPr>
              <a:t>Gunson</a:t>
            </a:r>
            <a:r>
              <a:rPr lang="en-US" sz="2000" dirty="0">
                <a:latin typeface="Calibri" charset="0"/>
              </a:rPr>
              <a:t>, A. Hart, C. </a:t>
            </a:r>
            <a:r>
              <a:rPr lang="en-US" sz="2000" dirty="0" err="1">
                <a:latin typeface="Calibri" charset="0"/>
              </a:rPr>
              <a:t>Goodale</a:t>
            </a:r>
            <a:r>
              <a:rPr lang="en-US" sz="2000" dirty="0">
                <a:latin typeface="Calibri" charset="0"/>
              </a:rPr>
              <a:t>, P.W. Lean, and J. Kim, 2012: Software and Architecture for Sharing Satellite Observations with the Climate Modeling Community. </a:t>
            </a:r>
            <a:r>
              <a:rPr lang="en-US" sz="2000" i="1" dirty="0">
                <a:latin typeface="Calibri" charset="0"/>
              </a:rPr>
              <a:t>IEEE Software</a:t>
            </a:r>
            <a:r>
              <a:rPr lang="en-US" sz="2000" dirty="0">
                <a:latin typeface="Calibri" charset="0"/>
              </a:rPr>
              <a:t>, </a:t>
            </a:r>
            <a:r>
              <a:rPr lang="en-US" sz="2000" b="1" dirty="0">
                <a:latin typeface="Calibri" charset="0"/>
              </a:rPr>
              <a:t>29</a:t>
            </a:r>
            <a:r>
              <a:rPr lang="en-US" sz="2000" dirty="0">
                <a:latin typeface="Calibri" charset="0"/>
              </a:rPr>
              <a:t>, 63-71. </a:t>
            </a:r>
            <a:endParaRPr lang="en-US" sz="2000" dirty="0" smtClean="0">
              <a:latin typeface="Calibri" charset="0"/>
            </a:endParaRPr>
          </a:p>
          <a:p>
            <a:pPr marL="0" lvl="1">
              <a:defRPr/>
            </a:pPr>
            <a:r>
              <a:rPr lang="en-US" sz="2000" dirty="0">
                <a:latin typeface="Calibri" charset="0"/>
                <a:ea typeface="Calibri" charset="0"/>
                <a:cs typeface="Calibri" charset="0"/>
              </a:rPr>
              <a:t>Kim, J., D. </a:t>
            </a:r>
            <a:r>
              <a:rPr lang="en-US" sz="2000" dirty="0" err="1">
                <a:latin typeface="Calibri" charset="0"/>
                <a:ea typeface="Calibri" charset="0"/>
                <a:cs typeface="Calibri" charset="0"/>
              </a:rPr>
              <a:t>Waliser</a:t>
            </a:r>
            <a:r>
              <a:rPr lang="en-US" sz="2000" dirty="0">
                <a:latin typeface="Calibri" charset="0"/>
                <a:ea typeface="Calibri" charset="0"/>
                <a:cs typeface="Calibri" charset="0"/>
              </a:rPr>
              <a:t>, C. </a:t>
            </a:r>
            <a:r>
              <a:rPr lang="en-US" sz="2000" dirty="0" err="1">
                <a:latin typeface="Calibri" charset="0"/>
                <a:ea typeface="Calibri" charset="0"/>
                <a:cs typeface="Calibri" charset="0"/>
              </a:rPr>
              <a:t>Mattmann</a:t>
            </a:r>
            <a:r>
              <a:rPr lang="en-US" sz="2000" dirty="0">
                <a:latin typeface="Calibri" charset="0"/>
                <a:ea typeface="Calibri" charset="0"/>
                <a:cs typeface="Calibri" charset="0"/>
              </a:rPr>
              <a:t>, C. </a:t>
            </a:r>
            <a:r>
              <a:rPr lang="en-US" sz="2000" dirty="0" err="1">
                <a:latin typeface="Calibri" charset="0"/>
                <a:ea typeface="Calibri" charset="0"/>
                <a:cs typeface="Calibri" charset="0"/>
              </a:rPr>
              <a:t>Goodale</a:t>
            </a:r>
            <a:r>
              <a:rPr lang="en-US" sz="2000" dirty="0">
                <a:latin typeface="Calibri" charset="0"/>
                <a:ea typeface="Calibri" charset="0"/>
                <a:cs typeface="Calibri" charset="0"/>
              </a:rPr>
              <a:t>, A. Hart, P. Zimdars,  D. Crichton, C. Jones, G. </a:t>
            </a:r>
            <a:r>
              <a:rPr lang="en-US" sz="2000" dirty="0" err="1">
                <a:latin typeface="Calibri" charset="0"/>
                <a:ea typeface="Calibri" charset="0"/>
                <a:cs typeface="Calibri" charset="0"/>
              </a:rPr>
              <a:t>Nikulin</a:t>
            </a:r>
            <a:r>
              <a:rPr lang="en-US" sz="2000" dirty="0">
                <a:latin typeface="Calibri" charset="0"/>
                <a:ea typeface="Calibri" charset="0"/>
                <a:cs typeface="Calibri" charset="0"/>
              </a:rPr>
              <a:t>, B. </a:t>
            </a:r>
            <a:r>
              <a:rPr lang="en-US" sz="2000" dirty="0" err="1">
                <a:latin typeface="Calibri" charset="0"/>
                <a:ea typeface="Calibri" charset="0"/>
                <a:cs typeface="Calibri" charset="0"/>
              </a:rPr>
              <a:t>Hewitson</a:t>
            </a:r>
            <a:r>
              <a:rPr lang="en-US" sz="2000" dirty="0">
                <a:latin typeface="Calibri" charset="0"/>
                <a:ea typeface="Calibri" charset="0"/>
                <a:cs typeface="Calibri" charset="0"/>
              </a:rPr>
              <a:t>, C. Jack, C. </a:t>
            </a:r>
            <a:r>
              <a:rPr lang="en-US" sz="2000" dirty="0" err="1">
                <a:latin typeface="Calibri" charset="0"/>
                <a:ea typeface="Calibri" charset="0"/>
                <a:cs typeface="Calibri" charset="0"/>
              </a:rPr>
              <a:t>Lennard</a:t>
            </a:r>
            <a:r>
              <a:rPr lang="en-US" sz="2000" dirty="0">
                <a:latin typeface="Calibri" charset="0"/>
                <a:ea typeface="Calibri" charset="0"/>
                <a:cs typeface="Calibri" charset="0"/>
              </a:rPr>
              <a:t>, and A. Favre, 2013: Evaluation of the CORDEX-Africa multi-RCM hindcast: systematic model errors. </a:t>
            </a:r>
            <a:r>
              <a:rPr lang="en-US" sz="2000" i="1" dirty="0" err="1">
                <a:latin typeface="Calibri" charset="0"/>
                <a:ea typeface="Calibri" charset="0"/>
                <a:cs typeface="Calibri" charset="0"/>
              </a:rPr>
              <a:t>Clim</a:t>
            </a:r>
            <a:r>
              <a:rPr lang="en-US" sz="2000" i="1" dirty="0">
                <a:latin typeface="Calibri" charset="0"/>
                <a:ea typeface="Calibri" charset="0"/>
                <a:cs typeface="Calibri" charset="0"/>
              </a:rPr>
              <a:t> </a:t>
            </a:r>
            <a:r>
              <a:rPr lang="en-US" sz="2000" i="1" dirty="0" err="1">
                <a:latin typeface="Calibri" charset="0"/>
                <a:ea typeface="Calibri" charset="0"/>
                <a:cs typeface="Calibri" charset="0"/>
              </a:rPr>
              <a:t>Dyn</a:t>
            </a:r>
            <a:r>
              <a:rPr lang="en-US" sz="2000" dirty="0">
                <a:latin typeface="Calibri" charset="0"/>
                <a:ea typeface="Calibri" charset="0"/>
                <a:cs typeface="Calibri" charset="0"/>
              </a:rPr>
              <a:t>, DOI 10.1007/s00382-013-1751-7.</a:t>
            </a:r>
            <a:endParaRPr lang="en-US" sz="2000" dirty="0" smtClean="0">
              <a:latin typeface="Calibri" charset="0"/>
              <a:ea typeface="Calibri" charset="0"/>
              <a:cs typeface="Calibri" charset="0"/>
            </a:endParaRPr>
          </a:p>
          <a:p>
            <a:pPr marL="0" lvl="1">
              <a:defRPr/>
            </a:pPr>
            <a:r>
              <a:rPr lang="en-US" sz="2000" dirty="0">
                <a:latin typeface="Calibri" charset="0"/>
                <a:ea typeface="Calibri" charset="0"/>
                <a:cs typeface="Calibri" charset="0"/>
              </a:rPr>
              <a:t>Kim, J., D. </a:t>
            </a:r>
            <a:r>
              <a:rPr lang="en-US" sz="2000" dirty="0" err="1">
                <a:latin typeface="Calibri" charset="0"/>
                <a:ea typeface="Calibri" charset="0"/>
                <a:cs typeface="Calibri" charset="0"/>
              </a:rPr>
              <a:t>Waliser</a:t>
            </a:r>
            <a:r>
              <a:rPr lang="en-US" sz="2000" dirty="0">
                <a:latin typeface="Calibri" charset="0"/>
                <a:ea typeface="Calibri" charset="0"/>
                <a:cs typeface="Calibri" charset="0"/>
              </a:rPr>
              <a:t>, C. </a:t>
            </a:r>
            <a:r>
              <a:rPr lang="en-US" sz="2000" dirty="0" err="1">
                <a:latin typeface="Calibri" charset="0"/>
                <a:ea typeface="Calibri" charset="0"/>
                <a:cs typeface="Calibri" charset="0"/>
              </a:rPr>
              <a:t>Mattmann</a:t>
            </a:r>
            <a:r>
              <a:rPr lang="en-US" sz="2000" dirty="0">
                <a:latin typeface="Calibri" charset="0"/>
                <a:ea typeface="Calibri" charset="0"/>
                <a:cs typeface="Calibri" charset="0"/>
              </a:rPr>
              <a:t>, L. </a:t>
            </a:r>
            <a:r>
              <a:rPr lang="en-US" sz="2000" dirty="0" err="1">
                <a:latin typeface="Calibri" charset="0"/>
                <a:ea typeface="Calibri" charset="0"/>
                <a:cs typeface="Calibri" charset="0"/>
              </a:rPr>
              <a:t>Mearns</a:t>
            </a:r>
            <a:r>
              <a:rPr lang="en-US" sz="2000" dirty="0">
                <a:latin typeface="Calibri" charset="0"/>
                <a:ea typeface="Calibri" charset="0"/>
                <a:cs typeface="Calibri" charset="0"/>
              </a:rPr>
              <a:t>, C. </a:t>
            </a:r>
            <a:r>
              <a:rPr lang="en-US" sz="2000" dirty="0" err="1">
                <a:latin typeface="Calibri" charset="0"/>
                <a:ea typeface="Calibri" charset="0"/>
                <a:cs typeface="Calibri" charset="0"/>
              </a:rPr>
              <a:t>Goodale</a:t>
            </a:r>
            <a:r>
              <a:rPr lang="en-US" sz="2000" dirty="0">
                <a:latin typeface="Calibri" charset="0"/>
                <a:ea typeface="Calibri" charset="0"/>
                <a:cs typeface="Calibri" charset="0"/>
              </a:rPr>
              <a:t>, A. Hart, D. Crichton, S. McGinnis, H. Lee, P. </a:t>
            </a:r>
            <a:r>
              <a:rPr lang="en-US" sz="2000" dirty="0" err="1">
                <a:latin typeface="Calibri" charset="0"/>
                <a:ea typeface="Calibri" charset="0"/>
                <a:cs typeface="Calibri" charset="0"/>
              </a:rPr>
              <a:t>Lokith</a:t>
            </a:r>
            <a:r>
              <a:rPr lang="en-US" sz="2000" dirty="0">
                <a:latin typeface="Calibri" charset="0"/>
                <a:ea typeface="Calibri" charset="0"/>
                <a:cs typeface="Calibri" charset="0"/>
              </a:rPr>
              <a:t>, and M. </a:t>
            </a:r>
            <a:r>
              <a:rPr lang="en-US" sz="2000" dirty="0" err="1">
                <a:latin typeface="Calibri" charset="0"/>
                <a:ea typeface="Calibri" charset="0"/>
                <a:cs typeface="Calibri" charset="0"/>
              </a:rPr>
              <a:t>Boustani</a:t>
            </a:r>
            <a:r>
              <a:rPr lang="en-US" sz="2000" dirty="0">
                <a:latin typeface="Calibri" charset="0"/>
                <a:ea typeface="Calibri" charset="0"/>
                <a:cs typeface="Calibri" charset="0"/>
              </a:rPr>
              <a:t>, 2013: </a:t>
            </a:r>
            <a:r>
              <a:rPr lang="en-US" sz="2000" dirty="0">
                <a:latin typeface="Calibri" charset="0"/>
              </a:rPr>
              <a:t>Evaluations of the surface climatology over the conterminous United States in the North American Regional Climate Change Assessment Program hindcast experiment using a regional climate model evaluation system.</a:t>
            </a:r>
            <a:r>
              <a:rPr lang="en-US" sz="2000" i="1" dirty="0">
                <a:latin typeface="Calibri" charset="0"/>
              </a:rPr>
              <a:t> J. Climate,</a:t>
            </a:r>
            <a:r>
              <a:rPr lang="en-US" sz="2000" dirty="0">
                <a:latin typeface="Calibri" charset="0"/>
              </a:rPr>
              <a:t> </a:t>
            </a:r>
            <a:r>
              <a:rPr lang="en-US" sz="2000" b="1" dirty="0">
                <a:latin typeface="Calibri" charset="0"/>
              </a:rPr>
              <a:t>26</a:t>
            </a:r>
            <a:r>
              <a:rPr lang="en-US" sz="2000" dirty="0">
                <a:latin typeface="Calibri" charset="0"/>
              </a:rPr>
              <a:t>, 5698-5715.</a:t>
            </a:r>
            <a:endParaRPr lang="en-US" sz="2000" dirty="0" smtClean="0">
              <a:latin typeface="Calibri" charset="0"/>
            </a:endParaRPr>
          </a:p>
          <a:p>
            <a:pPr>
              <a:defRPr/>
            </a:pPr>
            <a:r>
              <a:rPr lang="en-US" sz="2000" dirty="0" err="1">
                <a:latin typeface="Calibri" charset="0"/>
              </a:rPr>
              <a:t>Mattmann</a:t>
            </a:r>
            <a:r>
              <a:rPr lang="en-US" sz="2000" dirty="0">
                <a:latin typeface="Calibri" charset="0"/>
              </a:rPr>
              <a:t>, C., D. </a:t>
            </a:r>
            <a:r>
              <a:rPr lang="en-US" sz="2000" dirty="0" err="1">
                <a:latin typeface="Calibri" charset="0"/>
              </a:rPr>
              <a:t>Waliser</a:t>
            </a:r>
            <a:r>
              <a:rPr lang="en-US" sz="2000" dirty="0">
                <a:latin typeface="Calibri" charset="0"/>
              </a:rPr>
              <a:t>, J. Kim, C. </a:t>
            </a:r>
            <a:r>
              <a:rPr lang="en-US" sz="2000" dirty="0" err="1">
                <a:latin typeface="Calibri" charset="0"/>
              </a:rPr>
              <a:t>Goodale</a:t>
            </a:r>
            <a:r>
              <a:rPr lang="en-US" sz="2000" dirty="0">
                <a:latin typeface="Calibri" charset="0"/>
              </a:rPr>
              <a:t>, A. Hart, P. Ramirez, D. Crichton, P. Zimdars, M. </a:t>
            </a:r>
            <a:r>
              <a:rPr lang="en-US" sz="2000" dirty="0" err="1">
                <a:latin typeface="Calibri" charset="0"/>
              </a:rPr>
              <a:t>Boustani</a:t>
            </a:r>
            <a:r>
              <a:rPr lang="en-US" sz="2000" dirty="0">
                <a:latin typeface="Calibri" charset="0"/>
              </a:rPr>
              <a:t>, H. Lee, P. </a:t>
            </a:r>
            <a:r>
              <a:rPr lang="en-US" sz="2000" dirty="0" err="1">
                <a:latin typeface="Calibri" charset="0"/>
              </a:rPr>
              <a:t>Loikith</a:t>
            </a:r>
            <a:r>
              <a:rPr lang="en-US" sz="2000" dirty="0">
                <a:latin typeface="Calibri" charset="0"/>
              </a:rPr>
              <a:t>, K. Whitehall, C. Jack, and B. </a:t>
            </a:r>
            <a:r>
              <a:rPr lang="en-US" sz="2000" dirty="0" err="1">
                <a:latin typeface="Calibri" charset="0"/>
              </a:rPr>
              <a:t>Hewitson</a:t>
            </a:r>
            <a:r>
              <a:rPr lang="en-US" sz="2000" dirty="0">
                <a:latin typeface="Calibri" charset="0"/>
              </a:rPr>
              <a:t>, 2013: Cloud computing and virtualization within the Regional Climate Model Evaluation System. </a:t>
            </a:r>
            <a:r>
              <a:rPr lang="en-US" sz="2000" i="1" dirty="0">
                <a:latin typeface="Calibri" charset="0"/>
              </a:rPr>
              <a:t>Earth </a:t>
            </a:r>
            <a:r>
              <a:rPr lang="en-US" sz="2000" i="1" dirty="0" err="1">
                <a:latin typeface="Calibri" charset="0"/>
              </a:rPr>
              <a:t>Sci</a:t>
            </a:r>
            <a:r>
              <a:rPr lang="en-US" sz="2000" i="1" dirty="0">
                <a:latin typeface="Calibri" charset="0"/>
              </a:rPr>
              <a:t> Informatics</a:t>
            </a:r>
            <a:r>
              <a:rPr lang="en-US" sz="2000" dirty="0">
                <a:latin typeface="Calibri" charset="0"/>
              </a:rPr>
              <a:t>, doi 10.1007/s12145-013-0126-2</a:t>
            </a:r>
            <a:r>
              <a:rPr lang="en-US" sz="2000" dirty="0" smtClean="0">
                <a:latin typeface="Calibri" charset="0"/>
              </a:rPr>
              <a:t>.</a:t>
            </a:r>
          </a:p>
          <a:p>
            <a:pPr marL="0" lvl="1">
              <a:defRPr/>
            </a:pPr>
            <a:r>
              <a:rPr lang="en-US" sz="2000" dirty="0">
                <a:latin typeface="Calibri" charset="0"/>
              </a:rPr>
              <a:t>Whitehall, K., C. </a:t>
            </a:r>
            <a:r>
              <a:rPr lang="en-US" sz="2000" dirty="0" err="1">
                <a:latin typeface="Calibri" charset="0"/>
              </a:rPr>
              <a:t>Mattmann</a:t>
            </a:r>
            <a:r>
              <a:rPr lang="en-US" sz="2000" dirty="0">
                <a:latin typeface="Calibri" charset="0"/>
              </a:rPr>
              <a:t>, D. </a:t>
            </a:r>
            <a:r>
              <a:rPr lang="en-US" sz="2000" dirty="0" err="1">
                <a:latin typeface="Calibri" charset="0"/>
              </a:rPr>
              <a:t>Waliser</a:t>
            </a:r>
            <a:r>
              <a:rPr lang="en-US" sz="2000" dirty="0">
                <a:latin typeface="Calibri" charset="0"/>
              </a:rPr>
              <a:t>, J. Kim, C. </a:t>
            </a:r>
            <a:r>
              <a:rPr lang="en-US" sz="2000" dirty="0" err="1">
                <a:latin typeface="Calibri" charset="0"/>
              </a:rPr>
              <a:t>Goodale</a:t>
            </a:r>
            <a:r>
              <a:rPr lang="en-US" sz="2000" dirty="0">
                <a:latin typeface="Calibri" charset="0"/>
              </a:rPr>
              <a:t>, A. Hart, P. Ramirez, P. Zimdars, D. Crichton, G. Jenkins, C. Jones, G. </a:t>
            </a:r>
            <a:r>
              <a:rPr lang="en-US" sz="2000" dirty="0" err="1">
                <a:latin typeface="Calibri" charset="0"/>
              </a:rPr>
              <a:t>Asrar</a:t>
            </a:r>
            <a:r>
              <a:rPr lang="en-US" sz="2000" dirty="0">
                <a:latin typeface="Calibri" charset="0"/>
              </a:rPr>
              <a:t>, and B. </a:t>
            </a:r>
            <a:r>
              <a:rPr lang="en-US" sz="2000" dirty="0" err="1">
                <a:latin typeface="Calibri" charset="0"/>
              </a:rPr>
              <a:t>Hewitson</a:t>
            </a:r>
            <a:r>
              <a:rPr lang="en-US" sz="2000" dirty="0">
                <a:latin typeface="Calibri" charset="0"/>
              </a:rPr>
              <a:t>, 2012: Building model evaluation and decision support capacity for CORDEX. </a:t>
            </a:r>
            <a:r>
              <a:rPr lang="en-US" sz="2000" i="1" dirty="0">
                <a:latin typeface="Calibri" charset="0"/>
              </a:rPr>
              <a:t>WMO Bulletin</a:t>
            </a:r>
            <a:r>
              <a:rPr lang="en-US" sz="2000" dirty="0">
                <a:latin typeface="Calibri" charset="0"/>
              </a:rPr>
              <a:t>, </a:t>
            </a:r>
            <a:r>
              <a:rPr lang="en-US" sz="2000" b="1" dirty="0">
                <a:latin typeface="Calibri" charset="0"/>
              </a:rPr>
              <a:t>61</a:t>
            </a:r>
            <a:r>
              <a:rPr lang="en-US" sz="2000" dirty="0">
                <a:latin typeface="Calibri" charset="0"/>
              </a:rPr>
              <a:t>, 29-34</a:t>
            </a:r>
            <a:r>
              <a:rPr lang="en-US" sz="2000" dirty="0" smtClean="0">
                <a:latin typeface="Calibri" charset="0"/>
              </a:rPr>
              <a:t>.</a:t>
            </a:r>
            <a:endParaRPr lang="en-US" sz="2000" b="1" dirty="0" smtClean="0">
              <a:solidFill>
                <a:srgbClr val="0000FF"/>
              </a:solidFill>
              <a:latin typeface="Calibri" charset="0"/>
              <a:ea typeface="Calibri" charset="0"/>
              <a:cs typeface="Calibri" charset="0"/>
            </a:endParaRPr>
          </a:p>
          <a:p>
            <a:pPr>
              <a:defRPr/>
            </a:pPr>
            <a:r>
              <a:rPr lang="en-US" sz="2800" b="1" dirty="0" smtClean="0">
                <a:solidFill>
                  <a:srgbClr val="0000FF"/>
                </a:solidFill>
                <a:latin typeface="Calibri" charset="0"/>
                <a:ea typeface="Calibri" charset="0"/>
                <a:cs typeface="Calibri" charset="0"/>
              </a:rPr>
              <a:t>Acknowledgements</a:t>
            </a:r>
            <a:endParaRPr lang="en-US" sz="2800" dirty="0">
              <a:latin typeface="Calibri" charset="0"/>
              <a:ea typeface="Calibri" charset="0"/>
              <a:cs typeface="Calibri" charset="0"/>
            </a:endParaRPr>
          </a:p>
          <a:p>
            <a:pPr>
              <a:defRPr/>
            </a:pPr>
            <a:r>
              <a:rPr lang="en-US" sz="2000" dirty="0">
                <a:latin typeface="Calibri" charset="0"/>
                <a:ea typeface="Calibri" charset="0"/>
                <a:cs typeface="Calibri" charset="0"/>
              </a:rPr>
              <a:t>This study was supported by NASA NCA (ID 11-NCA11-0028), NASA AIST (</a:t>
            </a:r>
            <a:r>
              <a:rPr lang="en-US" sz="2000" dirty="0"/>
              <a:t>ID 87-17895-11), NSF </a:t>
            </a:r>
            <a:r>
              <a:rPr lang="en-US" sz="2000" dirty="0" err="1"/>
              <a:t>Ex</a:t>
            </a:r>
            <a:r>
              <a:rPr lang="en-US" sz="2000" dirty="0" err="1">
                <a:latin typeface="Calibri" charset="0"/>
                <a:ea typeface="Calibri" charset="0"/>
                <a:cs typeface="Calibri" charset="0"/>
              </a:rPr>
              <a:t>Arch</a:t>
            </a:r>
            <a:r>
              <a:rPr lang="en-US" sz="2000" dirty="0">
                <a:latin typeface="Calibri" charset="0"/>
                <a:ea typeface="Calibri" charset="0"/>
                <a:cs typeface="Calibri" charset="0"/>
              </a:rPr>
              <a:t> (ID 1125798), and NSF </a:t>
            </a:r>
            <a:r>
              <a:rPr lang="en-US" sz="2000" dirty="0" err="1">
                <a:latin typeface="Calibri" charset="0"/>
                <a:ea typeface="Calibri" charset="0"/>
                <a:cs typeface="Calibri" charset="0"/>
              </a:rPr>
              <a:t>EaSM</a:t>
            </a:r>
            <a:r>
              <a:rPr lang="en-US" sz="2000" dirty="0">
                <a:latin typeface="Calibri" charset="0"/>
                <a:ea typeface="Calibri" charset="0"/>
                <a:cs typeface="Calibri" charset="0"/>
              </a:rPr>
              <a:t> (</a:t>
            </a:r>
            <a:r>
              <a:rPr lang="en-US" sz="2000" dirty="0"/>
              <a:t>ID 2011-67004-30224) project.</a:t>
            </a:r>
            <a:r>
              <a:rPr lang="en-US" sz="2000" dirty="0">
                <a:latin typeface="Calibri" charset="0"/>
              </a:rPr>
              <a:t> The contribution from D. </a:t>
            </a:r>
            <a:r>
              <a:rPr lang="en-US" sz="2000" dirty="0" err="1">
                <a:latin typeface="Calibri" charset="0"/>
              </a:rPr>
              <a:t>Waliser</a:t>
            </a:r>
            <a:r>
              <a:rPr lang="en-US" sz="2000" dirty="0">
                <a:latin typeface="Calibri" charset="0"/>
              </a:rPr>
              <a:t>, C. </a:t>
            </a:r>
            <a:r>
              <a:rPr lang="en-US" sz="2000" dirty="0" err="1">
                <a:latin typeface="Calibri" charset="0"/>
              </a:rPr>
              <a:t>Mattmann</a:t>
            </a:r>
            <a:r>
              <a:rPr lang="en-US" sz="2000" dirty="0">
                <a:latin typeface="Calibri" charset="0"/>
              </a:rPr>
              <a:t>, C. </a:t>
            </a:r>
            <a:r>
              <a:rPr lang="en-US" sz="2000" dirty="0" err="1">
                <a:latin typeface="Calibri" charset="0"/>
              </a:rPr>
              <a:t>Goodale</a:t>
            </a:r>
            <a:r>
              <a:rPr lang="en-US" sz="2000" dirty="0">
                <a:latin typeface="Calibri" charset="0"/>
              </a:rPr>
              <a:t>, A. Hart, P. Zimdars, D. Crichton, H. Lee, P. </a:t>
            </a:r>
            <a:r>
              <a:rPr lang="en-US" sz="2000" dirty="0" err="1">
                <a:latin typeface="Calibri" charset="0"/>
              </a:rPr>
              <a:t>Loikith</a:t>
            </a:r>
            <a:r>
              <a:rPr lang="en-US" sz="2000" dirty="0">
                <a:latin typeface="Calibri" charset="0"/>
              </a:rPr>
              <a:t>, M. </a:t>
            </a:r>
            <a:r>
              <a:rPr lang="en-US" sz="2000" dirty="0" err="1">
                <a:latin typeface="Calibri" charset="0"/>
              </a:rPr>
              <a:t>Boustani</a:t>
            </a:r>
            <a:r>
              <a:rPr lang="en-US" sz="2000" dirty="0">
                <a:latin typeface="Calibri" charset="0"/>
              </a:rPr>
              <a:t>, P. Ramirez, and P. Zimdars to this study was performed on behalf of the Jet Propulsion Laboratory, California Institute of Technology, under a contract with the National Aeronautics and Space Administration. </a:t>
            </a:r>
            <a:r>
              <a:rPr lang="en-US" sz="2000" dirty="0"/>
              <a:t> </a:t>
            </a:r>
            <a:endParaRPr lang="en-US" sz="2000" dirty="0">
              <a:latin typeface="Calibri" charset="0"/>
              <a:ea typeface="Calibri" charset="0"/>
              <a:cs typeface="Calibri" charset="0"/>
            </a:endParaRPr>
          </a:p>
        </p:txBody>
      </p:sp>
      <p:sp>
        <p:nvSpPr>
          <p:cNvPr id="128" name="TextBox 127"/>
          <p:cNvSpPr txBox="1"/>
          <p:nvPr/>
        </p:nvSpPr>
        <p:spPr>
          <a:xfrm>
            <a:off x="13724248" y="14332466"/>
            <a:ext cx="1787669" cy="369332"/>
          </a:xfrm>
          <a:prstGeom prst="rect">
            <a:avLst/>
          </a:prstGeom>
          <a:noFill/>
        </p:spPr>
        <p:txBody>
          <a:bodyPr wrap="none" rtlCol="0">
            <a:spAutoFit/>
          </a:bodyPr>
          <a:lstStyle/>
          <a:p>
            <a:r>
              <a:rPr lang="en-US" sz="1800" b="1" dirty="0" smtClean="0"/>
              <a:t>CRU Climatology</a:t>
            </a:r>
            <a:endParaRPr lang="en-US" sz="1800" b="1" dirty="0"/>
          </a:p>
        </p:txBody>
      </p:sp>
      <p:grpSp>
        <p:nvGrpSpPr>
          <p:cNvPr id="86" name="Group 85"/>
          <p:cNvGrpSpPr/>
          <p:nvPr/>
        </p:nvGrpSpPr>
        <p:grpSpPr>
          <a:xfrm>
            <a:off x="322319" y="10832885"/>
            <a:ext cx="29548080" cy="9515058"/>
            <a:chOff x="322319" y="10832885"/>
            <a:chExt cx="29548080" cy="9515058"/>
          </a:xfrm>
        </p:grpSpPr>
        <p:grpSp>
          <p:nvGrpSpPr>
            <p:cNvPr id="114" name="Group 113"/>
            <p:cNvGrpSpPr/>
            <p:nvPr/>
          </p:nvGrpSpPr>
          <p:grpSpPr>
            <a:xfrm>
              <a:off x="322319" y="13238305"/>
              <a:ext cx="10253662" cy="7109638"/>
              <a:chOff x="322319" y="13392237"/>
              <a:chExt cx="10253662" cy="7109638"/>
            </a:xfrm>
          </p:grpSpPr>
          <p:sp>
            <p:nvSpPr>
              <p:cNvPr id="109" name="TextBox 68"/>
              <p:cNvSpPr txBox="1">
                <a:spLocks noChangeArrowheads="1"/>
              </p:cNvSpPr>
              <p:nvPr/>
            </p:nvSpPr>
            <p:spPr bwMode="auto">
              <a:xfrm>
                <a:off x="322319" y="13392237"/>
                <a:ext cx="10253662" cy="7109638"/>
              </a:xfrm>
              <a:prstGeom prst="rect">
                <a:avLst/>
              </a:prstGeom>
              <a:solidFill>
                <a:schemeClr val="accent1">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lgn="ctr">
                  <a:defRPr/>
                </a:pPr>
                <a:r>
                  <a:rPr lang="en-US" sz="3600" b="1" dirty="0">
                    <a:solidFill>
                      <a:srgbClr val="0000FF"/>
                    </a:solidFill>
                    <a:latin typeface="Calibri" charset="0"/>
                    <a:ea typeface="Calibri" charset="0"/>
                    <a:cs typeface="Calibri" charset="0"/>
                  </a:rPr>
                  <a:t>NARCCAP over the Conterminous United States</a:t>
                </a:r>
              </a:p>
              <a:p>
                <a:pPr>
                  <a:defRPr/>
                </a:pPr>
                <a:endParaRPr lang="en-US" sz="800" dirty="0">
                  <a:latin typeface="Calibri" charset="0"/>
                  <a:ea typeface="Calibri" charset="0"/>
                  <a:cs typeface="Calibri" charset="0"/>
                </a:endParaRPr>
              </a:p>
              <a:p>
                <a:pPr>
                  <a:buFont typeface="Arial" charset="0"/>
                  <a:buChar char="•"/>
                  <a:defRPr/>
                </a:pPr>
                <a:r>
                  <a:rPr lang="en-US" sz="3200" dirty="0">
                    <a:latin typeface="Calibri" charset="0"/>
                    <a:ea typeface="Calibri" charset="0"/>
                    <a:cs typeface="Calibri" charset="0"/>
                  </a:rPr>
                  <a:t> Precipitation simulated in the multi-RCM NARCCAP hindcast experiment is evaluated over the conterminous </a:t>
                </a:r>
                <a:r>
                  <a:rPr lang="en-US" sz="3200" dirty="0" smtClean="0">
                    <a:latin typeface="Calibri" charset="0"/>
                    <a:ea typeface="Calibri" charset="0"/>
                    <a:cs typeface="Calibri" charset="0"/>
                  </a:rPr>
                  <a:t>US.</a:t>
                </a:r>
              </a:p>
              <a:p>
                <a:pPr>
                  <a:buFont typeface="Arial" charset="0"/>
                  <a:buChar char="•"/>
                  <a:defRPr/>
                </a:pPr>
                <a:endParaRPr lang="en-US" sz="2000" dirty="0" smtClean="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3200" dirty="0">
                  <a:latin typeface="Calibri" charset="0"/>
                  <a:ea typeface="Calibri" charset="0"/>
                  <a:cs typeface="Calibri" charset="0"/>
                </a:endParaRPr>
              </a:p>
              <a:p>
                <a:pPr>
                  <a:buFont typeface="Arial" charset="0"/>
                  <a:buChar char="•"/>
                  <a:defRPr/>
                </a:pPr>
                <a:endParaRPr lang="en-US" sz="1800" dirty="0">
                  <a:latin typeface="Calibri" charset="0"/>
                  <a:ea typeface="Calibri" charset="0"/>
                  <a:cs typeface="Calibri" charset="0"/>
                </a:endParaRPr>
              </a:p>
              <a:p>
                <a:pPr>
                  <a:buFont typeface="Arial" charset="0"/>
                  <a:buChar char="•"/>
                  <a:defRPr/>
                </a:pPr>
                <a:endParaRPr lang="en-US" sz="3200" dirty="0" smtClean="0">
                  <a:latin typeface="Calibri" charset="0"/>
                  <a:ea typeface="Calibri" charset="0"/>
                  <a:cs typeface="Calibri" charset="0"/>
                </a:endParaRPr>
              </a:p>
              <a:p>
                <a:pPr>
                  <a:defRPr/>
                </a:pPr>
                <a:endParaRPr lang="en-US" sz="3200" dirty="0">
                  <a:latin typeface="Calibri" charset="0"/>
                  <a:ea typeface="Calibri" charset="0"/>
                  <a:cs typeface="Calibri" charset="0"/>
                </a:endParaRPr>
              </a:p>
              <a:p>
                <a:pPr>
                  <a:defRPr/>
                </a:pPr>
                <a:endParaRPr lang="en-US" sz="800" i="1" dirty="0" smtClean="0">
                  <a:latin typeface="Calibri" charset="0"/>
                  <a:ea typeface="Calibri" charset="0"/>
                  <a:cs typeface="Calibri" charset="0"/>
                </a:endParaRPr>
              </a:p>
              <a:p>
                <a:pPr>
                  <a:buFont typeface="Arial" charset="0"/>
                  <a:buChar char="•"/>
                  <a:defRPr/>
                </a:pPr>
                <a:r>
                  <a:rPr lang="en-US" sz="3200" i="1" dirty="0">
                    <a:latin typeface="Calibri" charset="0"/>
                    <a:ea typeface="Calibri" charset="0"/>
                    <a:cs typeface="Calibri" charset="0"/>
                  </a:rPr>
                  <a:t> 14 </a:t>
                </a:r>
                <a:r>
                  <a:rPr lang="en-US" sz="3200" i="1" dirty="0" smtClean="0">
                    <a:latin typeface="Calibri" charset="0"/>
                    <a:ea typeface="Calibri" charset="0"/>
                    <a:cs typeface="Calibri" charset="0"/>
                  </a:rPr>
                  <a:t>subregions according </a:t>
                </a:r>
                <a:r>
                  <a:rPr lang="en-US" sz="3200" i="1" dirty="0">
                    <a:latin typeface="Calibri" charset="0"/>
                    <a:ea typeface="Calibri" charset="0"/>
                    <a:cs typeface="Calibri" charset="0"/>
                  </a:rPr>
                  <a:t>to regional climate characteristics.</a:t>
                </a:r>
                <a:endParaRPr lang="en-US" sz="3200" dirty="0">
                  <a:latin typeface="Calibri" charset="0"/>
                  <a:ea typeface="Calibri" charset="0"/>
                  <a:cs typeface="Calibri" charset="0"/>
                </a:endParaRPr>
              </a:p>
            </p:txBody>
          </p:sp>
          <p:grpSp>
            <p:nvGrpSpPr>
              <p:cNvPr id="112" name="Group 111"/>
              <p:cNvGrpSpPr/>
              <p:nvPr/>
            </p:nvGrpSpPr>
            <p:grpSpPr>
              <a:xfrm>
                <a:off x="793803" y="15143195"/>
                <a:ext cx="9418564" cy="4638546"/>
                <a:chOff x="793803" y="15143195"/>
                <a:chExt cx="9418564" cy="4638546"/>
              </a:xfrm>
            </p:grpSpPr>
            <p:sp>
              <p:nvSpPr>
                <p:cNvPr id="110" name="TextBox 50"/>
                <p:cNvSpPr txBox="1">
                  <a:spLocks noChangeArrowheads="1"/>
                </p:cNvSpPr>
                <p:nvPr/>
              </p:nvSpPr>
              <p:spPr bwMode="auto">
                <a:xfrm>
                  <a:off x="850952" y="15143195"/>
                  <a:ext cx="9350859" cy="461665"/>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2400" i="1" dirty="0">
                      <a:latin typeface="+mj-lt"/>
                      <a:ea typeface="Constantia" charset="0"/>
                      <a:cs typeface="Constantia" charset="0"/>
                    </a:rPr>
                    <a:t>The conterminous US region and sub-regions for RCM evaluation.</a:t>
                  </a:r>
                </a:p>
              </p:txBody>
            </p:sp>
            <p:pic>
              <p:nvPicPr>
                <p:cNvPr id="111" name="Picture 10"/>
                <p:cNvPicPr>
                  <a:picLocks noChangeAspect="1"/>
                </p:cNvPicPr>
                <p:nvPr/>
              </p:nvPicPr>
              <p:blipFill>
                <a:blip r:embed="rId11"/>
                <a:srcRect/>
                <a:stretch>
                  <a:fillRect/>
                </a:stretch>
              </p:blipFill>
              <p:spPr bwMode="auto">
                <a:xfrm>
                  <a:off x="793803" y="15667056"/>
                  <a:ext cx="9418564" cy="4114685"/>
                </a:xfrm>
                <a:prstGeom prst="rect">
                  <a:avLst/>
                </a:prstGeom>
                <a:noFill/>
                <a:ln w="9525">
                  <a:noFill/>
                  <a:miter lim="800000"/>
                  <a:headEnd/>
                  <a:tailEnd/>
                </a:ln>
              </p:spPr>
            </p:pic>
          </p:grpSp>
        </p:grpSp>
        <p:grpSp>
          <p:nvGrpSpPr>
            <p:cNvPr id="123" name="Group 122"/>
            <p:cNvGrpSpPr/>
            <p:nvPr/>
          </p:nvGrpSpPr>
          <p:grpSpPr>
            <a:xfrm>
              <a:off x="21521737" y="10832885"/>
              <a:ext cx="8348662" cy="9207020"/>
              <a:chOff x="21521738" y="10354608"/>
              <a:chExt cx="8348662" cy="9207020"/>
            </a:xfrm>
            <a:solidFill>
              <a:schemeClr val="accent1">
                <a:lumMod val="20000"/>
                <a:lumOff val="80000"/>
              </a:schemeClr>
            </a:solidFill>
          </p:grpSpPr>
          <p:sp>
            <p:nvSpPr>
              <p:cNvPr id="122" name="Rectangle 121"/>
              <p:cNvSpPr/>
              <p:nvPr/>
            </p:nvSpPr>
            <p:spPr>
              <a:xfrm>
                <a:off x="21532850" y="10354608"/>
                <a:ext cx="8337550" cy="92070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7" name="Picture 28" descr="F10.pr_anncyc_14rgn_cru31.ai"/>
              <p:cNvPicPr>
                <a:picLocks noChangeAspect="1"/>
              </p:cNvPicPr>
              <p:nvPr/>
            </p:nvPicPr>
            <p:blipFill>
              <a:blip r:embed="rId12"/>
              <a:srcRect l="14117" t="16364" r="14117" b="16364"/>
              <a:stretch>
                <a:fillRect/>
              </a:stretch>
            </p:blipFill>
            <p:spPr bwMode="auto">
              <a:xfrm>
                <a:off x="21521738" y="10505420"/>
                <a:ext cx="4522759" cy="5486247"/>
              </a:xfrm>
              <a:prstGeom prst="rect">
                <a:avLst/>
              </a:prstGeom>
              <a:grpFill/>
              <a:ln w="9525">
                <a:noFill/>
                <a:miter lim="800000"/>
                <a:headEnd/>
                <a:tailEnd/>
              </a:ln>
            </p:spPr>
          </p:pic>
          <p:sp>
            <p:nvSpPr>
              <p:cNvPr id="118" name="TextBox 50"/>
              <p:cNvSpPr txBox="1">
                <a:spLocks noChangeArrowheads="1"/>
              </p:cNvSpPr>
              <p:nvPr/>
            </p:nvSpPr>
            <p:spPr bwMode="auto">
              <a:xfrm>
                <a:off x="26198429" y="10741958"/>
                <a:ext cx="3048378" cy="1200328"/>
              </a:xfrm>
              <a:prstGeom prst="rect">
                <a:avLst/>
              </a:prstGeom>
              <a:grpFill/>
              <a:ln w="9525">
                <a:noFill/>
                <a:miter lim="800000"/>
                <a:headEnd/>
                <a:tailEnd/>
              </a:ln>
            </p:spPr>
            <p:txBody>
              <a:bodyPr wrap="square">
                <a:prstTxWarp prst="textNoShape">
                  <a:avLst/>
                </a:prstTxWarp>
                <a:spAutoFit/>
              </a:bodyPr>
              <a:lstStyle/>
              <a:p>
                <a:r>
                  <a:rPr lang="en-US" sz="2400" b="1" i="1" dirty="0">
                    <a:latin typeface="+mj-lt"/>
                    <a:ea typeface="Constantia" charset="0"/>
                    <a:cs typeface="Constantia" charset="0"/>
                  </a:rPr>
                  <a:t>Figure. </a:t>
                </a:r>
                <a:r>
                  <a:rPr lang="en-US" sz="2400" i="1" dirty="0">
                    <a:latin typeface="+mj-lt"/>
                    <a:ea typeface="Constantia" charset="0"/>
                    <a:cs typeface="Constantia" charset="0"/>
                  </a:rPr>
                  <a:t>Precipitation annual cycle in the 14 sub-regions. </a:t>
                </a:r>
              </a:p>
            </p:txBody>
          </p:sp>
          <p:pic>
            <p:nvPicPr>
              <p:cNvPr id="120" name="Picture 30" descr="F12.poDG2f_14rgn_pr24cru_2sea.ai"/>
              <p:cNvPicPr>
                <a:picLocks noChangeAspect="1"/>
              </p:cNvPicPr>
              <p:nvPr/>
            </p:nvPicPr>
            <p:blipFill>
              <a:blip r:embed="rId13"/>
              <a:srcRect l="8235" t="34091" r="9412" b="34091"/>
              <a:stretch>
                <a:fillRect/>
              </a:stretch>
            </p:blipFill>
            <p:spPr bwMode="auto">
              <a:xfrm>
                <a:off x="21532850" y="16402104"/>
                <a:ext cx="5486365" cy="2743123"/>
              </a:xfrm>
              <a:prstGeom prst="rect">
                <a:avLst/>
              </a:prstGeom>
              <a:grpFill/>
              <a:ln w="9525">
                <a:noFill/>
                <a:miter lim="800000"/>
                <a:headEnd/>
                <a:tailEnd/>
              </a:ln>
            </p:spPr>
          </p:pic>
          <p:sp>
            <p:nvSpPr>
              <p:cNvPr id="121" name="TextBox 50"/>
              <p:cNvSpPr txBox="1">
                <a:spLocks noChangeArrowheads="1"/>
              </p:cNvSpPr>
              <p:nvPr/>
            </p:nvSpPr>
            <p:spPr bwMode="auto">
              <a:xfrm>
                <a:off x="27288597" y="14620912"/>
                <a:ext cx="2381521" cy="4524315"/>
              </a:xfrm>
              <a:prstGeom prst="rect">
                <a:avLst/>
              </a:prstGeom>
              <a:grpFill/>
              <a:ln w="9525">
                <a:noFill/>
                <a:miter lim="800000"/>
                <a:headEnd/>
                <a:tailEnd/>
              </a:ln>
            </p:spPr>
            <p:txBody>
              <a:bodyPr wrap="square">
                <a:spAutoFit/>
              </a:bodyPr>
              <a:lstStyle/>
              <a:p>
                <a:pPr>
                  <a:defRPr/>
                </a:pPr>
                <a:r>
                  <a:rPr lang="en-US" sz="2400" b="1" i="1" dirty="0">
                    <a:latin typeface="+mj-lt"/>
                    <a:ea typeface="Constantia" charset="0"/>
                    <a:cs typeface="Constantia" charset="0"/>
                  </a:rPr>
                  <a:t>Figure.</a:t>
                </a:r>
                <a:r>
                  <a:rPr lang="en-US" sz="2400" i="1" dirty="0">
                    <a:latin typeface="+mj-lt"/>
                    <a:ea typeface="Constantia" charset="0"/>
                    <a:cs typeface="Constantia" charset="0"/>
                  </a:rPr>
                  <a:t> Evaluation of the simulated interannual variability in terms of the bias, normalized by the interannual variability of the CRU data, &amp; correlation coefficients. </a:t>
                </a:r>
              </a:p>
            </p:txBody>
          </p:sp>
        </p:grpSp>
        <p:grpSp>
          <p:nvGrpSpPr>
            <p:cNvPr id="85" name="Group 84"/>
            <p:cNvGrpSpPr/>
            <p:nvPr/>
          </p:nvGrpSpPr>
          <p:grpSpPr>
            <a:xfrm>
              <a:off x="10898953" y="13122856"/>
              <a:ext cx="10340975" cy="7171195"/>
              <a:chOff x="10898953" y="13122856"/>
              <a:chExt cx="10340975" cy="7171195"/>
            </a:xfrm>
          </p:grpSpPr>
          <p:sp>
            <p:nvSpPr>
              <p:cNvPr id="113" name="TextBox 68"/>
              <p:cNvSpPr txBox="1">
                <a:spLocks noChangeArrowheads="1"/>
              </p:cNvSpPr>
              <p:nvPr/>
            </p:nvSpPr>
            <p:spPr bwMode="auto">
              <a:xfrm>
                <a:off x="10898953" y="13122856"/>
                <a:ext cx="10340975" cy="7171195"/>
              </a:xfrm>
              <a:prstGeom prst="rect">
                <a:avLst/>
              </a:prstGeom>
              <a:solidFill>
                <a:schemeClr val="accent1">
                  <a:lumMod val="20000"/>
                  <a:lumOff val="80000"/>
                </a:schemeClr>
              </a:solidFill>
              <a:ln w="9525">
                <a:noFill/>
                <a:miter lim="800000"/>
                <a:headEnd/>
                <a:tailEnd/>
              </a:ln>
              <a:effectLst>
                <a:outerShdw blurRad="428625" dist="38100" dir="2700000" algn="tl" rotWithShape="0">
                  <a:srgbClr val="000000">
                    <a:alpha val="43000"/>
                  </a:srgbClr>
                </a:outerShdw>
              </a:effectLst>
            </p:spPr>
            <p:txBody>
              <a:bodyPr wrap="square">
                <a:prstTxWarp prst="textNoShape">
                  <a:avLst/>
                </a:prstTxWarp>
                <a:spAutoFit/>
              </a:bodyPr>
              <a:lstStyle/>
              <a:p>
                <a:pPr>
                  <a:defRPr/>
                </a:pPr>
                <a:endParaRPr lang="en-US" sz="800" dirty="0">
                  <a:latin typeface="Calibri" charset="0"/>
                  <a:ea typeface="Calibri" charset="0"/>
                  <a:cs typeface="Calibri" charset="0"/>
                </a:endParaRPr>
              </a:p>
              <a:p>
                <a:pPr>
                  <a:buFont typeface="Arial" charset="0"/>
                  <a:buChar char="•"/>
                  <a:defRPr/>
                </a:pPr>
                <a:endParaRPr lang="en-US" sz="3600" dirty="0">
                  <a:latin typeface="Calibri" charset="0"/>
                  <a:ea typeface="Calibri" charset="0"/>
                  <a:cs typeface="Calibri" charset="0"/>
                </a:endParaRPr>
              </a:p>
              <a:p>
                <a:pPr>
                  <a:buFont typeface="Arial" charset="0"/>
                  <a:buChar char="•"/>
                  <a:defRPr/>
                </a:pPr>
                <a:endParaRPr lang="en-US" sz="3600" dirty="0">
                  <a:latin typeface="Calibri" charset="0"/>
                  <a:ea typeface="Calibri" charset="0"/>
                  <a:cs typeface="Calibri" charset="0"/>
                </a:endParaRPr>
              </a:p>
              <a:p>
                <a:pPr>
                  <a:buFont typeface="Arial" charset="0"/>
                  <a:buChar char="•"/>
                  <a:defRPr/>
                </a:pPr>
                <a:endParaRPr lang="en-US" sz="3600" dirty="0">
                  <a:latin typeface="Calibri" charset="0"/>
                  <a:ea typeface="Calibri" charset="0"/>
                  <a:cs typeface="Calibri" charset="0"/>
                </a:endParaRPr>
              </a:p>
              <a:p>
                <a:pPr>
                  <a:buFont typeface="Arial" charset="0"/>
                  <a:buChar char="•"/>
                  <a:defRPr/>
                </a:pPr>
                <a:endParaRPr lang="en-US" sz="3600" dirty="0">
                  <a:latin typeface="Calibri" charset="0"/>
                  <a:ea typeface="Calibri" charset="0"/>
                  <a:cs typeface="Calibri" charset="0"/>
                </a:endParaRPr>
              </a:p>
              <a:p>
                <a:pPr>
                  <a:buFont typeface="Arial" charset="0"/>
                  <a:buChar char="•"/>
                  <a:defRPr/>
                </a:pPr>
                <a:endParaRPr lang="en-US" sz="3600" dirty="0">
                  <a:latin typeface="Calibri" charset="0"/>
                  <a:ea typeface="Calibri" charset="0"/>
                  <a:cs typeface="Calibri" charset="0"/>
                </a:endParaRPr>
              </a:p>
              <a:p>
                <a:pPr>
                  <a:buFont typeface="Arial" charset="0"/>
                  <a:buChar char="•"/>
                  <a:defRPr/>
                </a:pPr>
                <a:endParaRPr lang="en-US" sz="3600" dirty="0" smtClean="0">
                  <a:latin typeface="Calibri" charset="0"/>
                  <a:ea typeface="Calibri" charset="0"/>
                  <a:cs typeface="Calibri" charset="0"/>
                </a:endParaRPr>
              </a:p>
              <a:p>
                <a:pPr>
                  <a:buFont typeface="Arial" charset="0"/>
                  <a:buChar char="•"/>
                  <a:defRPr/>
                </a:pPr>
                <a:endParaRPr lang="en-US" sz="3600" dirty="0" smtClean="0">
                  <a:latin typeface="Calibri" charset="0"/>
                  <a:ea typeface="Calibri" charset="0"/>
                  <a:cs typeface="Calibri" charset="0"/>
                </a:endParaRPr>
              </a:p>
              <a:p>
                <a:pPr>
                  <a:buFont typeface="Arial" charset="0"/>
                  <a:buChar char="•"/>
                  <a:defRPr/>
                </a:pPr>
                <a:endParaRPr lang="en-US" sz="2400" dirty="0" smtClean="0">
                  <a:latin typeface="Calibri" charset="0"/>
                  <a:ea typeface="Calibri" charset="0"/>
                  <a:cs typeface="Calibri" charset="0"/>
                </a:endParaRPr>
              </a:p>
              <a:p>
                <a:pPr>
                  <a:defRPr/>
                </a:pPr>
                <a:endParaRPr lang="en-US" sz="1200" dirty="0" smtClean="0">
                  <a:latin typeface="Calibri" charset="0"/>
                  <a:ea typeface="Calibri" charset="0"/>
                  <a:cs typeface="Calibri" charset="0"/>
                </a:endParaRPr>
              </a:p>
              <a:p>
                <a:pPr>
                  <a:buFont typeface="Arial" charset="0"/>
                  <a:buChar char="•"/>
                  <a:defRPr/>
                </a:pPr>
                <a:r>
                  <a:rPr lang="en-US" sz="3200" dirty="0">
                    <a:latin typeface="Calibri" charset="0"/>
                    <a:ea typeface="Calibri" charset="0"/>
                    <a:cs typeface="Calibri" charset="0"/>
                  </a:rPr>
                  <a:t> Precipitation biases show common regional</a:t>
                </a:r>
                <a:r>
                  <a:rPr lang="en-US" sz="3200" dirty="0" smtClean="0">
                    <a:latin typeface="Calibri" charset="0"/>
                    <a:ea typeface="Calibri" charset="0"/>
                    <a:cs typeface="Calibri" charset="0"/>
                  </a:rPr>
                  <a:t> features</a:t>
                </a:r>
                <a:r>
                  <a:rPr lang="en-US" sz="3200" dirty="0">
                    <a:latin typeface="Calibri" charset="0"/>
                    <a:ea typeface="Calibri" charset="0"/>
                    <a:cs typeface="Calibri" charset="0"/>
                  </a:rPr>
                  <a:t>:</a:t>
                </a:r>
              </a:p>
              <a:p>
                <a:pPr marL="685800" lvl="1" indent="-228600">
                  <a:buFont typeface="Arial" charset="0"/>
                  <a:buChar char="•"/>
                  <a:defRPr/>
                </a:pPr>
                <a:r>
                  <a:rPr lang="en-US" sz="2800" dirty="0">
                    <a:latin typeface="Calibri" charset="0"/>
                    <a:ea typeface="Calibri" charset="0"/>
                    <a:cs typeface="Calibri" charset="0"/>
                  </a:rPr>
                  <a:t>Wet biases over the Pacific NW region in all RCMs</a:t>
                </a:r>
              </a:p>
              <a:p>
                <a:pPr marL="685800" lvl="1" indent="-228600">
                  <a:buFont typeface="Arial" charset="0"/>
                  <a:buChar char="•"/>
                  <a:defRPr/>
                </a:pPr>
                <a:r>
                  <a:rPr lang="en-US" sz="2800" dirty="0">
                    <a:latin typeface="Calibri" charset="0"/>
                    <a:ea typeface="Calibri" charset="0"/>
                    <a:cs typeface="Calibri" charset="0"/>
                  </a:rPr>
                  <a:t>Dry biases over the Gulf coast region in all models</a:t>
                </a:r>
                <a:r>
                  <a:rPr lang="en-US" sz="2800" dirty="0" smtClean="0">
                    <a:latin typeface="Calibri" charset="0"/>
                    <a:ea typeface="Calibri" charset="0"/>
                    <a:cs typeface="Calibri" charset="0"/>
                  </a:rPr>
                  <a:t>.</a:t>
                </a:r>
              </a:p>
              <a:p>
                <a:pPr>
                  <a:buFont typeface="Arial" charset="0"/>
                  <a:buChar char="•"/>
                  <a:defRPr/>
                </a:pPr>
                <a:r>
                  <a:rPr lang="en-US" sz="3200" dirty="0" smtClean="0">
                    <a:latin typeface="Calibri" charset="0"/>
                    <a:ea typeface="Calibri" charset="0"/>
                    <a:cs typeface="Calibri" charset="0"/>
                  </a:rPr>
                  <a:t> Model ensemble show the highest skill in simulating the spatial pattern in terms of RMSE.</a:t>
                </a:r>
              </a:p>
            </p:txBody>
          </p:sp>
          <p:grpSp>
            <p:nvGrpSpPr>
              <p:cNvPr id="13" name="Group 12"/>
              <p:cNvGrpSpPr/>
              <p:nvPr/>
            </p:nvGrpSpPr>
            <p:grpSpPr>
              <a:xfrm>
                <a:off x="11270373" y="13160506"/>
                <a:ext cx="9143942" cy="4534817"/>
                <a:chOff x="11270373" y="13160506"/>
                <a:chExt cx="9143942" cy="4534817"/>
              </a:xfrm>
            </p:grpSpPr>
            <p:pic>
              <p:nvPicPr>
                <p:cNvPr id="115" name="Picture 14" descr="F08.ann_pr.png"/>
                <p:cNvPicPr>
                  <a:picLocks/>
                </p:cNvPicPr>
                <p:nvPr/>
              </p:nvPicPr>
              <p:blipFill>
                <a:blip r:embed="rId14"/>
                <a:srcRect/>
                <a:stretch>
                  <a:fillRect/>
                </a:stretch>
              </p:blipFill>
              <p:spPr bwMode="auto">
                <a:xfrm>
                  <a:off x="11270373" y="13580638"/>
                  <a:ext cx="9143942" cy="4114685"/>
                </a:xfrm>
                <a:prstGeom prst="rect">
                  <a:avLst/>
                </a:prstGeom>
                <a:noFill/>
                <a:ln w="9525">
                  <a:noFill/>
                  <a:miter lim="800000"/>
                  <a:headEnd/>
                  <a:tailEnd/>
                </a:ln>
              </p:spPr>
            </p:pic>
            <p:sp>
              <p:nvSpPr>
                <p:cNvPr id="130" name="TextBox 129"/>
                <p:cNvSpPr txBox="1"/>
                <p:nvPr/>
              </p:nvSpPr>
              <p:spPr>
                <a:xfrm>
                  <a:off x="11619223" y="13160506"/>
                  <a:ext cx="7886669" cy="461665"/>
                </a:xfrm>
                <a:prstGeom prst="rect">
                  <a:avLst/>
                </a:prstGeom>
                <a:solidFill>
                  <a:schemeClr val="bg1"/>
                </a:solidFill>
              </p:spPr>
              <p:txBody>
                <a:bodyPr wrap="none" rtlCol="0">
                  <a:spAutoFit/>
                </a:bodyPr>
                <a:lstStyle/>
                <a:p>
                  <a:r>
                    <a:rPr lang="en-US" sz="2400" b="1" i="1" dirty="0" smtClean="0">
                      <a:solidFill>
                        <a:srgbClr val="0000FF"/>
                      </a:solidFill>
                    </a:rPr>
                    <a:t>Figure</a:t>
                  </a:r>
                  <a:r>
                    <a:rPr lang="en-US" sz="2400" b="1" dirty="0" smtClean="0"/>
                    <a:t>. </a:t>
                  </a:r>
                  <a:r>
                    <a:rPr lang="en-US" sz="2400" i="1" dirty="0" smtClean="0"/>
                    <a:t>Model biases against the CRU Climatology (mm/day)</a:t>
                  </a:r>
                  <a:endParaRPr lang="en-US" sz="2400" i="1" dirty="0"/>
                </a:p>
              </p:txBody>
            </p:sp>
          </p:grpSp>
        </p:grpSp>
      </p:grpSp>
      <p:sp>
        <p:nvSpPr>
          <p:cNvPr id="131" name="TextBox 130"/>
          <p:cNvSpPr txBox="1"/>
          <p:nvPr/>
        </p:nvSpPr>
        <p:spPr>
          <a:xfrm>
            <a:off x="82606" y="0"/>
            <a:ext cx="1519967" cy="523220"/>
          </a:xfrm>
          <a:prstGeom prst="rect">
            <a:avLst/>
          </a:prstGeom>
          <a:noFill/>
        </p:spPr>
        <p:txBody>
          <a:bodyPr wrap="none" rtlCol="0">
            <a:spAutoFit/>
          </a:bodyPr>
          <a:lstStyle/>
          <a:p>
            <a:r>
              <a:rPr lang="en-US" sz="2800" b="1" dirty="0" smtClean="0"/>
              <a:t>Po-P3-30</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TotalTime>
  <Words>1756</Words>
  <Application>Microsoft Macintosh PowerPoint</Application>
  <PresentationFormat>Custom</PresentationFormat>
  <Paragraphs>194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Jinwon Kim</dc:creator>
  <cp:lastModifiedBy>Jinwon Kim</cp:lastModifiedBy>
  <cp:revision>42</cp:revision>
  <dcterms:created xsi:type="dcterms:W3CDTF">2013-11-05T21:37:35Z</dcterms:created>
  <dcterms:modified xsi:type="dcterms:W3CDTF">2013-11-05T21:38:52Z</dcterms:modified>
</cp:coreProperties>
</file>